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66" r:id="rId2"/>
    <p:sldId id="269" r:id="rId3"/>
    <p:sldId id="257" r:id="rId4"/>
    <p:sldId id="258" r:id="rId5"/>
    <p:sldId id="259" r:id="rId6"/>
    <p:sldId id="260" r:id="rId7"/>
    <p:sldId id="261" r:id="rId8"/>
    <p:sldId id="262" r:id="rId9"/>
    <p:sldId id="263" r:id="rId10"/>
    <p:sldId id="264" r:id="rId11"/>
    <p:sldId id="273" r:id="rId12"/>
    <p:sldId id="274" r:id="rId13"/>
    <p:sldId id="292" r:id="rId14"/>
    <p:sldId id="303" r:id="rId15"/>
    <p:sldId id="329" r:id="rId16"/>
    <p:sldId id="331" r:id="rId17"/>
    <p:sldId id="332" r:id="rId18"/>
    <p:sldId id="333" r:id="rId19"/>
    <p:sldId id="334" r:id="rId20"/>
    <p:sldId id="335" r:id="rId21"/>
    <p:sldId id="338" r:id="rId22"/>
    <p:sldId id="339" r:id="rId23"/>
    <p:sldId id="340" r:id="rId24"/>
    <p:sldId id="341" r:id="rId25"/>
    <p:sldId id="342" r:id="rId26"/>
    <p:sldId id="343" r:id="rId27"/>
    <p:sldId id="344" r:id="rId28"/>
    <p:sldId id="345" r:id="rId29"/>
    <p:sldId id="346" r:id="rId30"/>
    <p:sldId id="347" r:id="rId31"/>
    <p:sldId id="348" r:id="rId32"/>
    <p:sldId id="351" r:id="rId33"/>
    <p:sldId id="352" r:id="rId34"/>
    <p:sldId id="353" r:id="rId35"/>
    <p:sldId id="354" r:id="rId36"/>
    <p:sldId id="356" r:id="rId37"/>
    <p:sldId id="361" r:id="rId38"/>
    <p:sldId id="362" r:id="rId39"/>
    <p:sldId id="363" r:id="rId40"/>
    <p:sldId id="364" r:id="rId41"/>
    <p:sldId id="365" r:id="rId42"/>
    <p:sldId id="366" r:id="rId43"/>
    <p:sldId id="367" r:id="rId44"/>
    <p:sldId id="368" r:id="rId45"/>
    <p:sldId id="369" r:id="rId46"/>
    <p:sldId id="370" r:id="rId47"/>
    <p:sldId id="371" r:id="rId48"/>
    <p:sldId id="373" r:id="rId49"/>
    <p:sldId id="374" r:id="rId50"/>
    <p:sldId id="375" r:id="rId51"/>
    <p:sldId id="376" r:id="rId52"/>
    <p:sldId id="377" r:id="rId53"/>
    <p:sldId id="378" r:id="rId54"/>
    <p:sldId id="380" r:id="rId55"/>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18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91AC89-4B88-47F5-A3FA-1E4E33C4279D}" type="datetimeFigureOut">
              <a:rPr lang="ro-RO" smtClean="0"/>
              <a:pPr/>
              <a:t>05.11.2019</a:t>
            </a:fld>
            <a:endParaRPr lang="ro-R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81B9CC-8D6F-4ED8-975B-B111169D0330}" type="slidenum">
              <a:rPr lang="ro-RO" smtClean="0"/>
              <a:pPr/>
              <a:t>‹#›</a:t>
            </a:fld>
            <a:endParaRPr lang="ro-R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ro-RO" sz="1200" kern="1200" dirty="0" smtClean="0">
                <a:solidFill>
                  <a:schemeClr val="tx1"/>
                </a:solidFill>
                <a:latin typeface="+mn-lt"/>
                <a:ea typeface="+mn-ea"/>
                <a:cs typeface="+mn-cs"/>
              </a:rPr>
              <a:t>Tranzitia catre economia de piata a influentat invariabil si evolutia pietei alimentare din Romania, sub aspect calitativ si cantitativ. </a:t>
            </a:r>
          </a:p>
          <a:p>
            <a:pPr lvl="0"/>
            <a:r>
              <a:rPr lang="ro-RO" sz="1200" kern="1200" dirty="0" smtClean="0">
                <a:solidFill>
                  <a:schemeClr val="tx1"/>
                </a:solidFill>
                <a:latin typeface="+mn-lt"/>
                <a:ea typeface="+mn-ea"/>
                <a:cs typeface="+mn-cs"/>
              </a:rPr>
              <a:t>Astfel, marfa alimentara a capatat noi valente, in special din punct de vedere socio-economic, iar calitatea a fost redefinita si reproiectata in noul spatiu economic. </a:t>
            </a:r>
          </a:p>
          <a:p>
            <a:pPr lvl="0"/>
            <a:r>
              <a:rPr lang="ro-RO" sz="1200" kern="1200" dirty="0" smtClean="0">
                <a:solidFill>
                  <a:schemeClr val="tx1"/>
                </a:solidFill>
                <a:latin typeface="+mn-lt"/>
                <a:ea typeface="+mn-ea"/>
                <a:cs typeface="+mn-cs"/>
              </a:rPr>
              <a:t>In urma integrarii Romaniei in spatiul economic european, s-au facut deja pasi importanti in armonizarea legislatiei romanesti cu cea a UE, in ceea ce priveste standardizarea, controlul si asigurarea calitatii alimentelor. </a:t>
            </a:r>
          </a:p>
          <a:p>
            <a:pPr lvl="0"/>
            <a:r>
              <a:rPr lang="ro-RO" sz="1200" kern="1200" dirty="0" smtClean="0">
                <a:solidFill>
                  <a:schemeClr val="tx1"/>
                </a:solidFill>
                <a:latin typeface="+mn-lt"/>
                <a:ea typeface="+mn-ea"/>
                <a:cs typeface="+mn-cs"/>
              </a:rPr>
              <a:t>In prezent, un accent deosebit se pune pe siguranta alimentelor, atat la producatorii, cat si la comerciantii de alimente. </a:t>
            </a:r>
          </a:p>
          <a:p>
            <a:endParaRPr lang="ro-RO" dirty="0"/>
          </a:p>
        </p:txBody>
      </p:sp>
      <p:sp>
        <p:nvSpPr>
          <p:cNvPr id="4" name="Slide Number Placeholder 3"/>
          <p:cNvSpPr>
            <a:spLocks noGrp="1"/>
          </p:cNvSpPr>
          <p:nvPr>
            <p:ph type="sldNum" sz="quarter" idx="10"/>
          </p:nvPr>
        </p:nvSpPr>
        <p:spPr/>
        <p:txBody>
          <a:bodyPr/>
          <a:lstStyle/>
          <a:p>
            <a:fld id="{6A81B9CC-8D6F-4ED8-975B-B111169D0330}" type="slidenum">
              <a:rPr lang="ro-RO" smtClean="0"/>
              <a:pPr/>
              <a:t>1</a:t>
            </a:fld>
            <a:endParaRPr lang="ro-R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ro-RO" dirty="0" smtClean="0"/>
              <a:t>Elaborarea normelor juridice are loc în principal prin activitatea normativă a unor organe de stat (parlament, guvern) - activitate creatoare de drept potrivit nevoilor dictate de evoluţia societăţii.</a:t>
            </a:r>
          </a:p>
          <a:p>
            <a:pPr lvl="0"/>
            <a:r>
              <a:rPr lang="ro-RO" dirty="0" smtClean="0"/>
              <a:t>Activitatea normativă a organelor de stat se desfăşoară în conformitate cu atributele si competenţele pe care aceste organe le au şi apoi prin legi organice (regulamente de funcţionare ale organelor legiuitoare).</a:t>
            </a:r>
          </a:p>
          <a:p>
            <a:pPr lvl="0"/>
            <a:r>
              <a:rPr lang="ro-RO" dirty="0" smtClean="0"/>
              <a:t>Întreaga activitate de elaborare a normelor juridice trebuie să se facă cu respectarea unor proceduri si metode, respectiv a unor principii care să răspundă cât mai precis unei reglementări ştiinţifice, clare si coerente.</a:t>
            </a:r>
          </a:p>
          <a:p>
            <a:endParaRPr lang="ro-RO" dirty="0"/>
          </a:p>
        </p:txBody>
      </p:sp>
      <p:sp>
        <p:nvSpPr>
          <p:cNvPr id="4" name="Slide Number Placeholder 3"/>
          <p:cNvSpPr>
            <a:spLocks noGrp="1"/>
          </p:cNvSpPr>
          <p:nvPr>
            <p:ph type="sldNum" sz="quarter" idx="10"/>
          </p:nvPr>
        </p:nvSpPr>
        <p:spPr/>
        <p:txBody>
          <a:bodyPr/>
          <a:lstStyle/>
          <a:p>
            <a:fld id="{6A81B9CC-8D6F-4ED8-975B-B111169D0330}" type="slidenum">
              <a:rPr lang="ro-RO" smtClean="0"/>
              <a:pPr/>
              <a:t>3</a:t>
            </a:fld>
            <a:endParaRPr lang="ro-R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ro-RO" dirty="0" smtClean="0"/>
              <a:t>este un concept complex care desemnează, emite reguli, principii, metode, procedee şi operaţii folosite pentru elaborarea, realizarea, aplicarea şi interpretarea normei juridice.</a:t>
            </a:r>
          </a:p>
          <a:p>
            <a:pPr lvl="0"/>
            <a:r>
              <a:rPr lang="en-US" dirty="0" err="1" smtClean="0"/>
              <a:t>Tehnica</a:t>
            </a:r>
            <a:r>
              <a:rPr lang="en-US" dirty="0" smtClean="0"/>
              <a:t> </a:t>
            </a:r>
            <a:r>
              <a:rPr lang="en-US" dirty="0" err="1" smtClean="0"/>
              <a:t>juridic</a:t>
            </a:r>
            <a:r>
              <a:rPr lang="ro-RO" dirty="0" smtClean="0"/>
              <a:t>ă</a:t>
            </a:r>
            <a:r>
              <a:rPr lang="en-US" dirty="0" smtClean="0"/>
              <a:t> </a:t>
            </a:r>
            <a:r>
              <a:rPr lang="en-US" dirty="0" err="1" smtClean="0"/>
              <a:t>constituie</a:t>
            </a:r>
            <a:r>
              <a:rPr lang="en-US" dirty="0" smtClean="0"/>
              <a:t> un </a:t>
            </a:r>
            <a:r>
              <a:rPr lang="en-US" dirty="0" err="1" smtClean="0"/>
              <a:t>domeniu</a:t>
            </a:r>
            <a:r>
              <a:rPr lang="en-US" dirty="0" smtClean="0"/>
              <a:t> al </a:t>
            </a:r>
            <a:r>
              <a:rPr lang="ro-RO" dirty="0" smtClean="0"/>
              <a:t>ş</a:t>
            </a:r>
            <a:r>
              <a:rPr lang="en-US" dirty="0" err="1" smtClean="0"/>
              <a:t>tiin</a:t>
            </a:r>
            <a:r>
              <a:rPr lang="ro-RO" dirty="0" smtClean="0"/>
              <a:t>ţ</a:t>
            </a:r>
            <a:r>
              <a:rPr lang="en-US" dirty="0" err="1" smtClean="0"/>
              <a:t>ei</a:t>
            </a:r>
            <a:r>
              <a:rPr lang="en-US" dirty="0" smtClean="0"/>
              <a:t> </a:t>
            </a:r>
            <a:r>
              <a:rPr lang="en-US" dirty="0" err="1" smtClean="0"/>
              <a:t>juridice</a:t>
            </a:r>
            <a:r>
              <a:rPr lang="ro-RO" dirty="0" smtClean="0"/>
              <a:t>.</a:t>
            </a:r>
          </a:p>
          <a:p>
            <a:pPr lvl="0"/>
            <a:r>
              <a:rPr lang="ro-RO" dirty="0" smtClean="0"/>
              <a:t>Tehnica juridică rămâne o activitate de creaţie în planul iniţierii şi dezvăluirii textului normei juridice.</a:t>
            </a:r>
          </a:p>
          <a:p>
            <a:pPr lvl="0"/>
            <a:r>
              <a:rPr lang="ro-RO" dirty="0" smtClean="0"/>
              <a:t>Tehnica juridică se transformă în reglementare juridică doar în măsura în care organele de stat legiuitoare adoptă sau îşi însuşesc regulile impuse de tehnica juridică.</a:t>
            </a:r>
          </a:p>
          <a:p>
            <a:endParaRPr lang="ro-RO" dirty="0"/>
          </a:p>
        </p:txBody>
      </p:sp>
      <p:sp>
        <p:nvSpPr>
          <p:cNvPr id="4" name="Slide Number Placeholder 3"/>
          <p:cNvSpPr>
            <a:spLocks noGrp="1"/>
          </p:cNvSpPr>
          <p:nvPr>
            <p:ph type="sldNum" sz="quarter" idx="10"/>
          </p:nvPr>
        </p:nvSpPr>
        <p:spPr/>
        <p:txBody>
          <a:bodyPr/>
          <a:lstStyle/>
          <a:p>
            <a:fld id="{6A81B9CC-8D6F-4ED8-975B-B111169D0330}" type="slidenum">
              <a:rPr lang="ro-RO" smtClean="0"/>
              <a:pPr/>
              <a:t>4</a:t>
            </a:fld>
            <a:endParaRPr lang="ro-R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err="1" smtClean="0">
                <a:solidFill>
                  <a:schemeClr val="tx1"/>
                </a:solidFill>
                <a:latin typeface="+mn-lt"/>
                <a:ea typeface="+mn-ea"/>
                <a:cs typeface="+mn-cs"/>
              </a:rPr>
              <a:t>Legile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constituţionale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sunt</a:t>
            </a:r>
            <a:r>
              <a:rPr lang="en-US" sz="1200" kern="1200" dirty="0" smtClean="0">
                <a:solidFill>
                  <a:schemeClr val="tx1"/>
                </a:solidFill>
                <a:latin typeface="+mn-lt"/>
                <a:ea typeface="+mn-ea"/>
                <a:cs typeface="+mn-cs"/>
              </a:rPr>
              <a:t> </a:t>
            </a:r>
            <a:r>
              <a:rPr lang="ro-RO" sz="1200" kern="1200" dirty="0" smtClean="0">
                <a:solidFill>
                  <a:schemeClr val="tx1"/>
                </a:solidFill>
                <a:latin typeface="+mn-lt"/>
                <a:ea typeface="+mn-ea"/>
                <a:cs typeface="+mn-cs"/>
              </a:rPr>
              <a:t>legile </a:t>
            </a:r>
            <a:r>
              <a:rPr lang="en-US" sz="1200" kern="1200" dirty="0" smtClean="0">
                <a:solidFill>
                  <a:schemeClr val="tx1"/>
                </a:solidFill>
                <a:latin typeface="+mn-lt"/>
                <a:ea typeface="+mn-ea"/>
                <a:cs typeface="+mn-cs"/>
              </a:rPr>
              <a:t>de </a:t>
            </a:r>
            <a:r>
              <a:rPr lang="en-US" sz="1200" kern="1200" dirty="0" err="1" smtClean="0">
                <a:solidFill>
                  <a:schemeClr val="tx1"/>
                </a:solidFill>
                <a:latin typeface="+mn-lt"/>
                <a:ea typeface="+mn-ea"/>
                <a:cs typeface="+mn-cs"/>
              </a:rPr>
              <a:t>revizuire</a:t>
            </a:r>
            <a:r>
              <a:rPr lang="en-US" sz="1200" kern="1200" dirty="0" smtClean="0">
                <a:solidFill>
                  <a:schemeClr val="tx1"/>
                </a:solidFill>
                <a:latin typeface="+mn-lt"/>
                <a:ea typeface="+mn-ea"/>
                <a:cs typeface="+mn-cs"/>
              </a:rPr>
              <a:t> a </a:t>
            </a:r>
            <a:r>
              <a:rPr lang="en-US" sz="1200" kern="1200" dirty="0" err="1" smtClean="0">
                <a:solidFill>
                  <a:schemeClr val="tx1"/>
                </a:solidFill>
                <a:latin typeface="+mn-lt"/>
                <a:ea typeface="+mn-ea"/>
                <a:cs typeface="+mn-cs"/>
              </a:rPr>
              <a:t>Constituţiei</a:t>
            </a:r>
            <a:r>
              <a:rPr lang="en-US" sz="1200" kern="1200" dirty="0" smtClean="0">
                <a:solidFill>
                  <a:schemeClr val="tx1"/>
                </a:solidFill>
                <a:latin typeface="+mn-lt"/>
                <a:ea typeface="+mn-ea"/>
                <a:cs typeface="+mn-cs"/>
              </a:rPr>
              <a:t>. </a:t>
            </a:r>
            <a:endParaRPr lang="ro-RO" sz="1200" kern="1200" dirty="0" smtClean="0">
              <a:solidFill>
                <a:schemeClr val="tx1"/>
              </a:solidFill>
              <a:latin typeface="+mn-lt"/>
              <a:ea typeface="+mn-ea"/>
              <a:cs typeface="+mn-cs"/>
            </a:endParaRPr>
          </a:p>
          <a:p>
            <a:r>
              <a:rPr lang="ro-RO" sz="1200" kern="1200" dirty="0" smtClean="0">
                <a:solidFill>
                  <a:schemeClr val="tx1"/>
                </a:solidFill>
                <a:latin typeface="+mn-lt"/>
                <a:ea typeface="+mn-ea"/>
                <a:cs typeface="+mn-cs"/>
              </a:rPr>
              <a:t>Legile organice reglementează anumite domenii prevăzute de Constituţie în mod limitativ.</a:t>
            </a:r>
          </a:p>
          <a:p>
            <a:r>
              <a:rPr lang="ro-RO" sz="1200" kern="1200" dirty="0" smtClean="0">
                <a:solidFill>
                  <a:schemeClr val="tx1"/>
                </a:solidFill>
                <a:latin typeface="+mn-lt"/>
                <a:ea typeface="+mn-ea"/>
                <a:cs typeface="+mn-cs"/>
              </a:rPr>
              <a:t>Legile ordinare reglementează celelalte domenii ale vieţii sociale.</a:t>
            </a:r>
          </a:p>
          <a:p>
            <a:r>
              <a:rPr lang="ro-RO" sz="1200" i="1" kern="1200" dirty="0" smtClean="0">
                <a:solidFill>
                  <a:schemeClr val="tx1"/>
                </a:solidFill>
                <a:latin typeface="+mn-lt"/>
                <a:ea typeface="+mn-ea"/>
                <a:cs typeface="+mn-cs"/>
              </a:rPr>
              <a:t>Consiliul Legislativ</a:t>
            </a:r>
            <a:endParaRPr lang="ro-RO" sz="1200" kern="1200" dirty="0" smtClean="0">
              <a:solidFill>
                <a:schemeClr val="tx1"/>
              </a:solidFill>
              <a:latin typeface="+mn-lt"/>
              <a:ea typeface="+mn-ea"/>
              <a:cs typeface="+mn-cs"/>
            </a:endParaRPr>
          </a:p>
          <a:p>
            <a:r>
              <a:rPr lang="ro-RO" sz="1200" i="1" kern="1200" dirty="0" smtClean="0">
                <a:solidFill>
                  <a:schemeClr val="tx1"/>
                </a:solidFill>
                <a:latin typeface="+mn-lt"/>
                <a:ea typeface="+mn-ea"/>
                <a:cs typeface="+mn-cs"/>
              </a:rPr>
              <a:t>Consiliul Legislativ</a:t>
            </a:r>
            <a:r>
              <a:rPr lang="ro-RO" sz="1200" kern="1200" dirty="0" smtClean="0">
                <a:solidFill>
                  <a:schemeClr val="tx1"/>
                </a:solidFill>
                <a:latin typeface="+mn-lt"/>
                <a:ea typeface="+mn-ea"/>
                <a:cs typeface="+mn-cs"/>
              </a:rPr>
              <a:t> este organ consultativ de specialitate al Parlamentului, care avizează proiectele de acte normative în vederea sistematizării, unificării şi coordonării întregii legislaţii. El ţine evidenţa oficială a legislaţiei României.  </a:t>
            </a:r>
          </a:p>
          <a:p>
            <a:r>
              <a:rPr lang="ro-RO" sz="1200" kern="1200" dirty="0" smtClean="0">
                <a:solidFill>
                  <a:schemeClr val="tx1"/>
                </a:solidFill>
                <a:latin typeface="+mn-lt"/>
                <a:ea typeface="+mn-ea"/>
                <a:cs typeface="+mn-cs"/>
              </a:rPr>
              <a:t>Înfiinţarea, organizarea şi funcţionarea Consiliului Legislativ se stabilesc prin lege organică.</a:t>
            </a:r>
            <a:endParaRPr lang="ro-RO" dirty="0"/>
          </a:p>
        </p:txBody>
      </p:sp>
      <p:sp>
        <p:nvSpPr>
          <p:cNvPr id="4" name="Slide Number Placeholder 3"/>
          <p:cNvSpPr>
            <a:spLocks noGrp="1"/>
          </p:cNvSpPr>
          <p:nvPr>
            <p:ph type="sldNum" sz="quarter" idx="10"/>
          </p:nvPr>
        </p:nvSpPr>
        <p:spPr/>
        <p:txBody>
          <a:bodyPr/>
          <a:lstStyle/>
          <a:p>
            <a:fld id="{6A81B9CC-8D6F-4ED8-975B-B111169D0330}" type="slidenum">
              <a:rPr lang="ro-RO" smtClean="0"/>
              <a:pPr/>
              <a:t>6</a:t>
            </a:fld>
            <a:endParaRPr lang="ro-R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ro-RO" sz="1200" kern="1200" dirty="0" smtClean="0">
                <a:solidFill>
                  <a:schemeClr val="tx1"/>
                </a:solidFill>
                <a:latin typeface="+mn-lt"/>
                <a:ea typeface="+mn-ea"/>
                <a:cs typeface="+mn-cs"/>
              </a:rPr>
              <a:t>Guvernul, potrivit programului său de guvernare acceptat de Parlament, asigură realizarea politicii interne şi externe a ţării şi exercită conducerea generală a administraţiei publice.</a:t>
            </a:r>
          </a:p>
          <a:p>
            <a:pPr lvl="0"/>
            <a:r>
              <a:rPr lang="it-IT" sz="1200" kern="1200" dirty="0" smtClean="0">
                <a:solidFill>
                  <a:schemeClr val="tx1"/>
                </a:solidFill>
                <a:latin typeface="+mn-lt"/>
                <a:ea typeface="+mn-ea"/>
                <a:cs typeface="+mn-cs"/>
              </a:rPr>
              <a:t>În îndeplinirea atribuţiilor sale, Guvernul cooperează cu organismele sociale interesate.</a:t>
            </a:r>
            <a:endParaRPr lang="ro-RO" sz="1200" kern="1200" dirty="0" smtClean="0">
              <a:solidFill>
                <a:schemeClr val="tx1"/>
              </a:solidFill>
              <a:latin typeface="+mn-lt"/>
              <a:ea typeface="+mn-ea"/>
              <a:cs typeface="+mn-cs"/>
            </a:endParaRPr>
          </a:p>
          <a:p>
            <a:pPr lvl="0"/>
            <a:r>
              <a:rPr lang="ro-RO" sz="1200" kern="1200" dirty="0" smtClean="0">
                <a:solidFill>
                  <a:schemeClr val="tx1"/>
                </a:solidFill>
                <a:latin typeface="+mn-lt"/>
                <a:ea typeface="+mn-ea"/>
                <a:cs typeface="+mn-cs"/>
              </a:rPr>
              <a:t>Guvernul este alcătuit din prim-ministru, miniştri şi alţi membri stabiliţi prin lege organică. </a:t>
            </a:r>
          </a:p>
          <a:p>
            <a:pPr lvl="0"/>
            <a:r>
              <a:rPr lang="pt-BR" sz="1200" kern="1200" dirty="0" smtClean="0">
                <a:solidFill>
                  <a:schemeClr val="tx1"/>
                </a:solidFill>
                <a:latin typeface="+mn-lt"/>
                <a:ea typeface="+mn-ea"/>
                <a:cs typeface="+mn-cs"/>
              </a:rPr>
              <a:t>Guvernul adoptă:</a:t>
            </a:r>
            <a:endParaRPr lang="ro-RO" sz="1200" kern="1200" dirty="0" smtClean="0">
              <a:solidFill>
                <a:schemeClr val="tx1"/>
              </a:solidFill>
              <a:latin typeface="+mn-lt"/>
              <a:ea typeface="+mn-ea"/>
              <a:cs typeface="+mn-cs"/>
            </a:endParaRPr>
          </a:p>
          <a:p>
            <a:pPr lvl="0"/>
            <a:r>
              <a:rPr lang="pt-BR" sz="1200" kern="1200" dirty="0" smtClean="0">
                <a:solidFill>
                  <a:schemeClr val="tx1"/>
                </a:solidFill>
                <a:latin typeface="+mn-lt"/>
                <a:ea typeface="+mn-ea"/>
                <a:cs typeface="+mn-cs"/>
              </a:rPr>
              <a:t>hotărâri şi</a:t>
            </a:r>
            <a:endParaRPr lang="ro-RO" sz="1200" kern="1200" dirty="0" smtClean="0">
              <a:solidFill>
                <a:schemeClr val="tx1"/>
              </a:solidFill>
              <a:latin typeface="+mn-lt"/>
              <a:ea typeface="+mn-ea"/>
              <a:cs typeface="+mn-cs"/>
            </a:endParaRPr>
          </a:p>
          <a:p>
            <a:pPr lvl="0"/>
            <a:r>
              <a:rPr lang="pt-BR" sz="1200" kern="1200" dirty="0" smtClean="0">
                <a:solidFill>
                  <a:schemeClr val="tx1"/>
                </a:solidFill>
                <a:latin typeface="+mn-lt"/>
                <a:ea typeface="+mn-ea"/>
                <a:cs typeface="+mn-cs"/>
              </a:rPr>
              <a:t>ordonanţe. </a:t>
            </a:r>
            <a:endParaRPr lang="ro-RO" sz="1200" kern="1200" dirty="0" smtClean="0">
              <a:solidFill>
                <a:schemeClr val="tx1"/>
              </a:solidFill>
              <a:latin typeface="+mn-lt"/>
              <a:ea typeface="+mn-ea"/>
              <a:cs typeface="+mn-cs"/>
            </a:endParaRPr>
          </a:p>
          <a:p>
            <a:r>
              <a:rPr lang="ro-RO" sz="1200" kern="1200" dirty="0" smtClean="0">
                <a:solidFill>
                  <a:schemeClr val="tx1"/>
                </a:solidFill>
                <a:latin typeface="+mn-lt"/>
                <a:ea typeface="+mn-ea"/>
                <a:cs typeface="+mn-cs"/>
              </a:rPr>
              <a:t>Hotărârile se emit pentru organizarea executării legilor. Ordonanţele se emit în temeiul unei legi speciale de abilitare, în limitele şi în condiţiile prevăzute de aceasta. </a:t>
            </a:r>
          </a:p>
          <a:p>
            <a:r>
              <a:rPr lang="ro-RO" sz="1200" kern="1200" dirty="0" smtClean="0">
                <a:solidFill>
                  <a:schemeClr val="tx1"/>
                </a:solidFill>
                <a:latin typeface="+mn-lt"/>
                <a:ea typeface="+mn-ea"/>
                <a:cs typeface="+mn-cs"/>
              </a:rPr>
              <a:t>Hotărârile şi ordonanţele adoptate de Guvern se semnează de primul-ministru, se contrasemnează de miniştrii care au obligaţia punerii lor în executare şi se publică în Monitorul Oficial al României.</a:t>
            </a:r>
          </a:p>
          <a:p>
            <a:endParaRPr lang="ro-RO" dirty="0"/>
          </a:p>
        </p:txBody>
      </p:sp>
      <p:sp>
        <p:nvSpPr>
          <p:cNvPr id="4" name="Slide Number Placeholder 3"/>
          <p:cNvSpPr>
            <a:spLocks noGrp="1"/>
          </p:cNvSpPr>
          <p:nvPr>
            <p:ph type="sldNum" sz="quarter" idx="10"/>
          </p:nvPr>
        </p:nvSpPr>
        <p:spPr/>
        <p:txBody>
          <a:bodyPr/>
          <a:lstStyle/>
          <a:p>
            <a:fld id="{6A81B9CC-8D6F-4ED8-975B-B111169D0330}" type="slidenum">
              <a:rPr lang="ro-RO" smtClean="0"/>
              <a:pPr/>
              <a:t>7</a:t>
            </a:fld>
            <a:endParaRPr lang="ro-R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pt-BR" sz="1200" b="1" kern="1200" dirty="0" smtClean="0">
                <a:solidFill>
                  <a:schemeClr val="tx1"/>
                </a:solidFill>
                <a:latin typeface="+mn-lt"/>
                <a:ea typeface="+mn-ea"/>
                <a:cs typeface="+mn-cs"/>
              </a:rPr>
              <a:t>Administraţia publică centrală de specialitate</a:t>
            </a:r>
            <a:r>
              <a:rPr lang="ro-RO" sz="1200" b="1" kern="1200" dirty="0" smtClean="0">
                <a:solidFill>
                  <a:schemeClr val="tx1"/>
                </a:solidFill>
                <a:latin typeface="+mn-lt"/>
                <a:ea typeface="+mn-ea"/>
                <a:cs typeface="+mn-cs"/>
              </a:rPr>
              <a:t> este reprezentată de:</a:t>
            </a:r>
            <a:endParaRPr lang="ro-RO" sz="1200" kern="1200" dirty="0" smtClean="0">
              <a:solidFill>
                <a:schemeClr val="tx1"/>
              </a:solidFill>
              <a:latin typeface="+mn-lt"/>
              <a:ea typeface="+mn-ea"/>
              <a:cs typeface="+mn-cs"/>
            </a:endParaRPr>
          </a:p>
          <a:p>
            <a:pPr lvl="0"/>
            <a:r>
              <a:rPr lang="ro-RO" sz="1200" kern="1200" dirty="0" smtClean="0">
                <a:solidFill>
                  <a:schemeClr val="tx1"/>
                </a:solidFill>
                <a:latin typeface="+mn-lt"/>
                <a:ea typeface="+mn-ea"/>
                <a:cs typeface="+mn-cs"/>
              </a:rPr>
              <a:t>m</a:t>
            </a:r>
            <a:r>
              <a:rPr lang="it-IT" sz="1200" kern="1200" dirty="0" smtClean="0">
                <a:solidFill>
                  <a:schemeClr val="tx1"/>
                </a:solidFill>
                <a:latin typeface="+mn-lt"/>
                <a:ea typeface="+mn-ea"/>
                <a:cs typeface="+mn-cs"/>
              </a:rPr>
              <a:t>inistere </a:t>
            </a:r>
            <a:r>
              <a:rPr lang="ro-RO" sz="1200" kern="1200" dirty="0" smtClean="0">
                <a:solidFill>
                  <a:schemeClr val="tx1"/>
                </a:solidFill>
                <a:latin typeface="+mn-lt"/>
                <a:ea typeface="+mn-ea"/>
                <a:cs typeface="+mn-cs"/>
              </a:rPr>
              <a:t>care </a:t>
            </a:r>
            <a:r>
              <a:rPr lang="it-IT" sz="1200" kern="1200" dirty="0" smtClean="0">
                <a:solidFill>
                  <a:schemeClr val="tx1"/>
                </a:solidFill>
                <a:latin typeface="+mn-lt"/>
                <a:ea typeface="+mn-ea"/>
                <a:cs typeface="+mn-cs"/>
              </a:rPr>
              <a:t>se organizează numai în subordinea Guvernului</a:t>
            </a:r>
            <a:r>
              <a:rPr lang="ro-RO" sz="1200" kern="1200" dirty="0" smtClean="0">
                <a:solidFill>
                  <a:schemeClr val="tx1"/>
                </a:solidFill>
                <a:latin typeface="+mn-lt"/>
                <a:ea typeface="+mn-ea"/>
                <a:cs typeface="+mn-cs"/>
              </a:rPr>
              <a:t>;</a:t>
            </a:r>
          </a:p>
          <a:p>
            <a:pPr lvl="0"/>
            <a:r>
              <a:rPr lang="ro-RO" sz="1200" kern="1200" dirty="0" smtClean="0">
                <a:solidFill>
                  <a:schemeClr val="tx1"/>
                </a:solidFill>
                <a:latin typeface="+mn-lt"/>
                <a:ea typeface="+mn-ea"/>
                <a:cs typeface="+mn-cs"/>
              </a:rPr>
              <a:t>a</a:t>
            </a:r>
            <a:r>
              <a:rPr lang="it-IT" sz="1200" kern="1200" dirty="0" smtClean="0">
                <a:solidFill>
                  <a:schemeClr val="tx1"/>
                </a:solidFill>
                <a:latin typeface="+mn-lt"/>
                <a:ea typeface="+mn-ea"/>
                <a:cs typeface="+mn-cs"/>
              </a:rPr>
              <a:t>lte organe de specialitate </a:t>
            </a:r>
            <a:r>
              <a:rPr lang="ro-RO" sz="1200" kern="1200" dirty="0" smtClean="0">
                <a:solidFill>
                  <a:schemeClr val="tx1"/>
                </a:solidFill>
                <a:latin typeface="+mn-lt"/>
                <a:ea typeface="+mn-ea"/>
                <a:cs typeface="+mn-cs"/>
              </a:rPr>
              <a:t>care </a:t>
            </a:r>
            <a:r>
              <a:rPr lang="it-IT" sz="1200" kern="1200" dirty="0" smtClean="0">
                <a:solidFill>
                  <a:schemeClr val="tx1"/>
                </a:solidFill>
                <a:latin typeface="+mn-lt"/>
                <a:ea typeface="+mn-ea"/>
                <a:cs typeface="+mn-cs"/>
              </a:rPr>
              <a:t>se pot organiza în subordinea Guvernului ori a ministerelor sau ca autorităţi administrative autonome. </a:t>
            </a:r>
            <a:endParaRPr lang="ro-RO" sz="1200" kern="1200" dirty="0" smtClean="0">
              <a:solidFill>
                <a:schemeClr val="tx1"/>
              </a:solidFill>
              <a:latin typeface="+mn-lt"/>
              <a:ea typeface="+mn-ea"/>
              <a:cs typeface="+mn-cs"/>
            </a:endParaRPr>
          </a:p>
          <a:p>
            <a:r>
              <a:rPr lang="it-IT" sz="1200" kern="1200" dirty="0" smtClean="0">
                <a:solidFill>
                  <a:schemeClr val="tx1"/>
                </a:solidFill>
                <a:latin typeface="+mn-lt"/>
                <a:ea typeface="+mn-ea"/>
                <a:cs typeface="+mn-cs"/>
              </a:rPr>
              <a:t> </a:t>
            </a:r>
            <a:endParaRPr lang="ro-RO" sz="1200" kern="1200" dirty="0" smtClean="0">
              <a:solidFill>
                <a:schemeClr val="tx1"/>
              </a:solidFill>
              <a:latin typeface="+mn-lt"/>
              <a:ea typeface="+mn-ea"/>
              <a:cs typeface="+mn-cs"/>
            </a:endParaRPr>
          </a:p>
          <a:p>
            <a:r>
              <a:rPr lang="en-US" sz="1200" b="1" kern="1200" dirty="0" err="1" smtClean="0">
                <a:solidFill>
                  <a:schemeClr val="tx1"/>
                </a:solidFill>
                <a:latin typeface="+mn-lt"/>
                <a:ea typeface="+mn-ea"/>
                <a:cs typeface="+mn-cs"/>
              </a:rPr>
              <a:t>Administraţia</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publică</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locală</a:t>
            </a:r>
            <a:r>
              <a:rPr lang="ro-RO" sz="1200" b="1" kern="1200" dirty="0" smtClean="0">
                <a:solidFill>
                  <a:schemeClr val="tx1"/>
                </a:solidFill>
                <a:latin typeface="+mn-lt"/>
                <a:ea typeface="+mn-ea"/>
                <a:cs typeface="+mn-cs"/>
              </a:rPr>
              <a:t>:</a:t>
            </a:r>
            <a:endParaRPr lang="ro-RO" sz="1200" kern="1200" dirty="0" smtClean="0">
              <a:solidFill>
                <a:schemeClr val="tx1"/>
              </a:solidFill>
              <a:latin typeface="+mn-lt"/>
              <a:ea typeface="+mn-ea"/>
              <a:cs typeface="+mn-cs"/>
            </a:endParaRPr>
          </a:p>
          <a:p>
            <a:pPr lvl="0"/>
            <a:r>
              <a:rPr lang="ro-RO" sz="1200" kern="1200" dirty="0" smtClean="0">
                <a:solidFill>
                  <a:schemeClr val="tx1"/>
                </a:solidFill>
                <a:latin typeface="+mn-lt"/>
                <a:ea typeface="+mn-ea"/>
                <a:cs typeface="+mn-cs"/>
              </a:rPr>
              <a:t>autonomia locală în comune şi în oraşe este realizată de consilii locale alese şi primari aleşi, în condiţiile legii;</a:t>
            </a:r>
          </a:p>
          <a:p>
            <a:pPr lvl="0"/>
            <a:r>
              <a:rPr lang="ro-RO" sz="1200" kern="1200" dirty="0" smtClean="0">
                <a:solidFill>
                  <a:schemeClr val="tx1"/>
                </a:solidFill>
                <a:latin typeface="+mn-lt"/>
                <a:ea typeface="+mn-ea"/>
                <a:cs typeface="+mn-cs"/>
              </a:rPr>
              <a:t>consiliile locale şi primarii funcţionează, în condiţiile legii, ca autorităţi administrative autonome şi rezolvă treburile publice din comune şi din oraşe.</a:t>
            </a:r>
          </a:p>
          <a:p>
            <a:endParaRPr lang="ro-RO" dirty="0"/>
          </a:p>
        </p:txBody>
      </p:sp>
      <p:sp>
        <p:nvSpPr>
          <p:cNvPr id="4" name="Slide Number Placeholder 3"/>
          <p:cNvSpPr>
            <a:spLocks noGrp="1"/>
          </p:cNvSpPr>
          <p:nvPr>
            <p:ph type="sldNum" sz="quarter" idx="10"/>
          </p:nvPr>
        </p:nvSpPr>
        <p:spPr/>
        <p:txBody>
          <a:bodyPr/>
          <a:lstStyle/>
          <a:p>
            <a:fld id="{6A81B9CC-8D6F-4ED8-975B-B111169D0330}" type="slidenum">
              <a:rPr lang="ro-RO" smtClean="0"/>
              <a:pPr/>
              <a:t>8</a:t>
            </a:fld>
            <a:endParaRPr lang="ro-RO"/>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dirty="0" smtClean="0"/>
              <a:t>Procesul de elaborare a actelor normative este o activitate complexă care trebuie să ţină seama pe langă o serie de factori (politici, economici, morali, naturali, istorici, naţionali şi internaţionali) şi de anumite principii cum ar fi:</a:t>
            </a:r>
          </a:p>
          <a:p>
            <a:pPr lvl="0"/>
            <a:r>
              <a:rPr lang="ro-RO" sz="1200" b="1" kern="1200" dirty="0" smtClean="0">
                <a:solidFill>
                  <a:schemeClr val="tx1"/>
                </a:solidFill>
                <a:latin typeface="+mn-lt"/>
                <a:ea typeface="+mn-ea"/>
                <a:cs typeface="+mn-cs"/>
              </a:rPr>
              <a:t>Principiul f</a:t>
            </a:r>
            <a:r>
              <a:rPr lang="en-US" sz="1200" b="1" kern="1200" dirty="0" err="1" smtClean="0">
                <a:solidFill>
                  <a:schemeClr val="tx1"/>
                </a:solidFill>
                <a:latin typeface="+mn-lt"/>
                <a:ea typeface="+mn-ea"/>
                <a:cs typeface="+mn-cs"/>
              </a:rPr>
              <a:t>undament</a:t>
            </a:r>
            <a:r>
              <a:rPr lang="ro-RO" sz="1200" b="1" kern="1200" dirty="0" smtClean="0">
                <a:solidFill>
                  <a:schemeClr val="tx1"/>
                </a:solidFill>
                <a:latin typeface="+mn-lt"/>
                <a:ea typeface="+mn-ea"/>
                <a:cs typeface="+mn-cs"/>
              </a:rPr>
              <a:t>ă</a:t>
            </a:r>
            <a:r>
              <a:rPr lang="en-US" sz="1200" b="1" kern="1200" dirty="0" smtClean="0">
                <a:solidFill>
                  <a:schemeClr val="tx1"/>
                </a:solidFill>
                <a:latin typeface="+mn-lt"/>
                <a:ea typeface="+mn-ea"/>
                <a:cs typeface="+mn-cs"/>
              </a:rPr>
              <a:t>r</a:t>
            </a:r>
            <a:r>
              <a:rPr lang="ro-RO" sz="1200" b="1" kern="1200" dirty="0" smtClean="0">
                <a:solidFill>
                  <a:schemeClr val="tx1"/>
                </a:solidFill>
                <a:latin typeface="+mn-lt"/>
                <a:ea typeface="+mn-ea"/>
                <a:cs typeface="+mn-cs"/>
              </a:rPr>
              <a:t>ii ş</a:t>
            </a:r>
            <a:r>
              <a:rPr lang="en-US" sz="1200" b="1" kern="1200" dirty="0" err="1" smtClean="0">
                <a:solidFill>
                  <a:schemeClr val="tx1"/>
                </a:solidFill>
                <a:latin typeface="+mn-lt"/>
                <a:ea typeface="+mn-ea"/>
                <a:cs typeface="+mn-cs"/>
              </a:rPr>
              <a:t>tiin</a:t>
            </a:r>
            <a:r>
              <a:rPr lang="ro-RO" sz="1200" b="1" kern="1200" dirty="0" smtClean="0">
                <a:solidFill>
                  <a:schemeClr val="tx1"/>
                </a:solidFill>
                <a:latin typeface="+mn-lt"/>
                <a:ea typeface="+mn-ea"/>
                <a:cs typeface="+mn-cs"/>
              </a:rPr>
              <a:t>ţ</a:t>
            </a:r>
            <a:r>
              <a:rPr lang="en-US" sz="1200" b="1" kern="1200" dirty="0" err="1" smtClean="0">
                <a:solidFill>
                  <a:schemeClr val="tx1"/>
                </a:solidFill>
                <a:latin typeface="+mn-lt"/>
                <a:ea typeface="+mn-ea"/>
                <a:cs typeface="+mn-cs"/>
              </a:rPr>
              <a:t>ifi</a:t>
            </a:r>
            <a:r>
              <a:rPr lang="ro-RO" sz="1200" b="1" kern="1200" dirty="0" smtClean="0">
                <a:solidFill>
                  <a:schemeClr val="tx1"/>
                </a:solidFill>
                <a:latin typeface="+mn-lt"/>
                <a:ea typeface="+mn-ea"/>
                <a:cs typeface="+mn-cs"/>
              </a:rPr>
              <a:t>ce - </a:t>
            </a:r>
            <a:r>
              <a:rPr lang="ro-RO" sz="1200" kern="1200" dirty="0" smtClean="0">
                <a:solidFill>
                  <a:schemeClr val="tx1"/>
                </a:solidFill>
                <a:latin typeface="+mn-lt"/>
                <a:ea typeface="+mn-ea"/>
                <a:cs typeface="+mn-cs"/>
              </a:rPr>
              <a:t>fundamentarea ştiinţifică a activităţii de elaborare a legilor şi a oricăror norme juridice: pentru a da o reglementare cat mai apropiată de situaţia de fapt a unor raporturi sociale este necesar un demers ştiinţific anterior elaborării actului normativ la care participă date ale ştiinţei sociologice, economiei informaticii, statisticii etc.</a:t>
            </a:r>
          </a:p>
          <a:p>
            <a:r>
              <a:rPr lang="ro-RO" sz="1200" kern="1200" dirty="0" smtClean="0">
                <a:solidFill>
                  <a:schemeClr val="tx1"/>
                </a:solidFill>
                <a:latin typeface="+mn-lt"/>
                <a:ea typeface="+mn-ea"/>
                <a:cs typeface="+mn-cs"/>
              </a:rPr>
              <a:t> </a:t>
            </a:r>
          </a:p>
          <a:p>
            <a:pPr lvl="0"/>
            <a:r>
              <a:rPr lang="ro-RO" sz="1200" b="1" kern="1200" dirty="0" smtClean="0">
                <a:solidFill>
                  <a:schemeClr val="tx1"/>
                </a:solidFill>
                <a:latin typeface="+mn-lt"/>
                <a:ea typeface="+mn-ea"/>
                <a:cs typeface="+mn-cs"/>
              </a:rPr>
              <a:t>Principiul respectării unităţii de sistem a dreptului - </a:t>
            </a:r>
            <a:r>
              <a:rPr lang="ro-RO" sz="1200" kern="1200" dirty="0" smtClean="0">
                <a:solidFill>
                  <a:schemeClr val="tx1"/>
                </a:solidFill>
                <a:latin typeface="+mn-lt"/>
                <a:ea typeface="+mn-ea"/>
                <a:cs typeface="+mn-cs"/>
              </a:rPr>
              <a:t>respectarea unităţii de sistem a dreptului în conformitate cu acest principiu:</a:t>
            </a:r>
            <a:r>
              <a:rPr lang="ro-RO" sz="1200" b="1" kern="1200" dirty="0" smtClean="0">
                <a:solidFill>
                  <a:schemeClr val="tx1"/>
                </a:solidFill>
                <a:latin typeface="+mn-lt"/>
                <a:ea typeface="+mn-ea"/>
                <a:cs typeface="+mn-cs"/>
              </a:rPr>
              <a:t> </a:t>
            </a:r>
            <a:r>
              <a:rPr lang="ro-RO" sz="1200" kern="1200" dirty="0" smtClean="0">
                <a:solidFill>
                  <a:schemeClr val="tx1"/>
                </a:solidFill>
                <a:latin typeface="+mn-lt"/>
                <a:ea typeface="+mn-ea"/>
                <a:cs typeface="+mn-cs"/>
              </a:rPr>
              <a:t>orice proiect de act normativ trebuie să respecte supremaţia Constituţiei şi a celorlalte legi cu putere juridică superioară, să se coreleze cu celelalte acte normative cu care va intra în aplicare astfel încât să se evite contradicţiile normative.</a:t>
            </a:r>
          </a:p>
          <a:p>
            <a:r>
              <a:rPr lang="ro-RO" sz="1200" kern="1200" dirty="0" smtClean="0">
                <a:solidFill>
                  <a:schemeClr val="tx1"/>
                </a:solidFill>
                <a:latin typeface="+mn-lt"/>
                <a:ea typeface="+mn-ea"/>
                <a:cs typeface="+mn-cs"/>
              </a:rPr>
              <a:t> </a:t>
            </a:r>
          </a:p>
          <a:p>
            <a:pPr lvl="0"/>
            <a:r>
              <a:rPr lang="ro-RO" sz="1200" b="1" kern="1200" dirty="0" smtClean="0">
                <a:solidFill>
                  <a:schemeClr val="tx1"/>
                </a:solidFill>
                <a:latin typeface="+mn-lt"/>
                <a:ea typeface="+mn-ea"/>
                <a:cs typeface="+mn-cs"/>
              </a:rPr>
              <a:t>Principiul accesibilităţii actelor normative - </a:t>
            </a:r>
            <a:r>
              <a:rPr lang="ro-RO" sz="1200" kern="1200" dirty="0" smtClean="0">
                <a:solidFill>
                  <a:schemeClr val="tx1"/>
                </a:solidFill>
                <a:latin typeface="+mn-lt"/>
                <a:ea typeface="+mn-ea"/>
                <a:cs typeface="+mn-cs"/>
              </a:rPr>
              <a:t>Principiul accesibilitatii actelor normative presupune că:</a:t>
            </a:r>
            <a:r>
              <a:rPr lang="ro-RO" sz="1200" b="1" kern="1200" dirty="0" smtClean="0">
                <a:solidFill>
                  <a:schemeClr val="tx1"/>
                </a:solidFill>
                <a:latin typeface="+mn-lt"/>
                <a:ea typeface="+mn-ea"/>
                <a:cs typeface="+mn-cs"/>
              </a:rPr>
              <a:t> </a:t>
            </a:r>
            <a:r>
              <a:rPr lang="ro-RO" sz="1200" kern="1200" dirty="0" smtClean="0">
                <a:solidFill>
                  <a:schemeClr val="tx1"/>
                </a:solidFill>
                <a:latin typeface="+mn-lt"/>
                <a:ea typeface="+mn-ea"/>
                <a:cs typeface="+mn-cs"/>
              </a:rPr>
              <a:t>normele juridice trebuie să transmită destinatarilor (persoane fizice sau juridice) un mesaj clar pe inţelesul tuturor astfel încât să se evite stările confuze, controversate şi tendinţa de eludare a legilor. </a:t>
            </a:r>
          </a:p>
          <a:p>
            <a:endParaRPr lang="ro-RO" dirty="0"/>
          </a:p>
        </p:txBody>
      </p:sp>
      <p:sp>
        <p:nvSpPr>
          <p:cNvPr id="4" name="Slide Number Placeholder 3"/>
          <p:cNvSpPr>
            <a:spLocks noGrp="1"/>
          </p:cNvSpPr>
          <p:nvPr>
            <p:ph type="sldNum" sz="quarter" idx="10"/>
          </p:nvPr>
        </p:nvSpPr>
        <p:spPr/>
        <p:txBody>
          <a:bodyPr/>
          <a:lstStyle/>
          <a:p>
            <a:fld id="{6A81B9CC-8D6F-4ED8-975B-B111169D0330}" type="slidenum">
              <a:rPr lang="ro-RO" smtClean="0"/>
              <a:pPr/>
              <a:t>9</a:t>
            </a:fld>
            <a:endParaRPr lang="ro-RO"/>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lvl="1"/>
            <a:r>
              <a:rPr lang="ro-RO" sz="1200" b="1" kern="1200" dirty="0" smtClean="0">
                <a:solidFill>
                  <a:schemeClr val="tx1"/>
                </a:solidFill>
                <a:latin typeface="+mn-lt"/>
                <a:ea typeface="+mn-ea"/>
                <a:cs typeface="+mn-cs"/>
              </a:rPr>
              <a:t>Iniţierea legii (Iniţiativa legislativă). </a:t>
            </a:r>
            <a:r>
              <a:rPr lang="ro-RO" sz="1200" kern="1200" dirty="0" smtClean="0">
                <a:solidFill>
                  <a:schemeClr val="tx1"/>
                </a:solidFill>
                <a:latin typeface="+mn-lt"/>
                <a:ea typeface="+mn-ea"/>
                <a:cs typeface="+mn-cs"/>
              </a:rPr>
              <a:t>Iniţiativa legislativă aparţine, după caz, Guvernului, membrilor parlamentului (deputaţilor, senatorilor) sau unui număr de cel puţin 100.000 de cetăţeni cu drept de vot. Guvernul îşi exercită iniţiativa legislativă prin transmiterea proiectului de lege către Camera competentă să îl adopte, ca primă Cameră sesizată. </a:t>
            </a:r>
          </a:p>
          <a:p>
            <a:r>
              <a:rPr lang="ro-RO" sz="1200" kern="1200" dirty="0" smtClean="0">
                <a:solidFill>
                  <a:schemeClr val="tx1"/>
                </a:solidFill>
                <a:latin typeface="+mn-lt"/>
                <a:ea typeface="+mn-ea"/>
                <a:cs typeface="+mn-cs"/>
              </a:rPr>
              <a:t> </a:t>
            </a:r>
          </a:p>
          <a:p>
            <a:pPr lvl="1"/>
            <a:r>
              <a:rPr lang="ro-RO" sz="1200" b="1" kern="1200" dirty="0" smtClean="0">
                <a:solidFill>
                  <a:schemeClr val="tx1"/>
                </a:solidFill>
                <a:latin typeface="+mn-lt"/>
                <a:ea typeface="+mn-ea"/>
                <a:cs typeface="+mn-cs"/>
              </a:rPr>
              <a:t>Dezbaterea proiectului (Sesizarea Camerelor)</a:t>
            </a:r>
            <a:r>
              <a:rPr lang="ro-RO" sz="1200" kern="1200" dirty="0" smtClean="0">
                <a:solidFill>
                  <a:schemeClr val="tx1"/>
                </a:solidFill>
                <a:latin typeface="+mn-lt"/>
                <a:ea typeface="+mn-ea"/>
                <a:cs typeface="+mn-cs"/>
              </a:rPr>
              <a:t> are loc după procedura prevăzută de regulamentele Camerelor, fiecare Cameră efectuând dezbaterea pe articole iar după fiecare articol se votează admiterea sau respingerea textului respectiv.</a:t>
            </a:r>
          </a:p>
          <a:p>
            <a:pPr lvl="0"/>
            <a:r>
              <a:rPr lang="ro-RO" sz="1200" kern="1200" dirty="0" smtClean="0">
                <a:solidFill>
                  <a:schemeClr val="tx1"/>
                </a:solidFill>
                <a:latin typeface="+mn-lt"/>
                <a:ea typeface="+mn-ea"/>
                <a:cs typeface="+mn-cs"/>
              </a:rPr>
              <a:t>Proiectele legilor organice se supun spre dezbatere şi adoptare Camerei Deputaţilor, ca primă Cameră sesizată.</a:t>
            </a:r>
          </a:p>
          <a:p>
            <a:pPr lvl="0"/>
            <a:r>
              <a:rPr lang="ro-RO" sz="1200" kern="1200" dirty="0" smtClean="0">
                <a:solidFill>
                  <a:schemeClr val="tx1"/>
                </a:solidFill>
                <a:latin typeface="+mn-lt"/>
                <a:ea typeface="+mn-ea"/>
                <a:cs typeface="+mn-cs"/>
              </a:rPr>
              <a:t>Celelalte proiecte de legi sau propuneri legislative se supun dezbaterii şi adoptării, ca primă Cameră sesizată, Senatului. </a:t>
            </a:r>
          </a:p>
          <a:p>
            <a:pPr lvl="0"/>
            <a:r>
              <a:rPr lang="ro-RO" sz="1200" kern="1200" dirty="0" smtClean="0">
                <a:solidFill>
                  <a:schemeClr val="tx1"/>
                </a:solidFill>
                <a:latin typeface="+mn-lt"/>
                <a:ea typeface="+mn-ea"/>
                <a:cs typeface="+mn-cs"/>
              </a:rPr>
              <a:t>Prima Cameră sesizată se pronunţă în termen de 45 de zile. Pentru coduri şi alte legi de complexitate deosebită termenul este de 60 de zile. </a:t>
            </a:r>
          </a:p>
          <a:p>
            <a:pPr lvl="0"/>
            <a:r>
              <a:rPr lang="it-IT" sz="1200" kern="1200" dirty="0" smtClean="0">
                <a:solidFill>
                  <a:schemeClr val="tx1"/>
                </a:solidFill>
                <a:latin typeface="+mn-lt"/>
                <a:ea typeface="+mn-ea"/>
                <a:cs typeface="+mn-cs"/>
              </a:rPr>
              <a:t>După adoptare sau respingere de către prima Cameră sesizată, proiectul sau propunerea legislativă se trimite celeilalte Camere care va decide definitiv. </a:t>
            </a:r>
            <a:endParaRPr lang="ro-RO" sz="1200" kern="1200" dirty="0" smtClean="0">
              <a:solidFill>
                <a:schemeClr val="tx1"/>
              </a:solidFill>
              <a:latin typeface="+mn-lt"/>
              <a:ea typeface="+mn-ea"/>
              <a:cs typeface="+mn-cs"/>
            </a:endParaRPr>
          </a:p>
          <a:p>
            <a:r>
              <a:rPr lang="ro-RO" sz="1200" b="1" kern="1200" dirty="0" smtClean="0">
                <a:solidFill>
                  <a:schemeClr val="tx1"/>
                </a:solidFill>
                <a:latin typeface="+mn-lt"/>
                <a:ea typeface="+mn-ea"/>
                <a:cs typeface="+mn-cs"/>
              </a:rPr>
              <a:t> </a:t>
            </a:r>
            <a:endParaRPr lang="ro-RO" sz="1200" kern="1200" dirty="0" smtClean="0">
              <a:solidFill>
                <a:schemeClr val="tx1"/>
              </a:solidFill>
              <a:latin typeface="+mn-lt"/>
              <a:ea typeface="+mn-ea"/>
              <a:cs typeface="+mn-cs"/>
            </a:endParaRPr>
          </a:p>
          <a:p>
            <a:pPr lvl="1"/>
            <a:r>
              <a:rPr lang="ro-RO" sz="1200" b="1" kern="1200" dirty="0" smtClean="0">
                <a:solidFill>
                  <a:schemeClr val="tx1"/>
                </a:solidFill>
                <a:latin typeface="+mn-lt"/>
                <a:ea typeface="+mn-ea"/>
                <a:cs typeface="+mn-cs"/>
              </a:rPr>
              <a:t>Votul şi adoptarea legii </a:t>
            </a:r>
            <a:r>
              <a:rPr lang="ro-RO" sz="1200" kern="1200" dirty="0" smtClean="0">
                <a:solidFill>
                  <a:schemeClr val="tx1"/>
                </a:solidFill>
                <a:latin typeface="+mn-lt"/>
                <a:ea typeface="+mn-ea"/>
                <a:cs typeface="+mn-cs"/>
              </a:rPr>
              <a:t>este o activitate a fiecărei Camere a Parlamentului şi semnifică însuşirea de către Parlament prin Camerele sale a proiectului de lege în totalitatea sa sau numai a unei părţi a acestuia.</a:t>
            </a:r>
          </a:p>
          <a:p>
            <a:pPr lvl="0"/>
            <a:r>
              <a:rPr lang="ro-RO" sz="1200" kern="1200" dirty="0" smtClean="0">
                <a:solidFill>
                  <a:schemeClr val="tx1"/>
                </a:solidFill>
                <a:latin typeface="+mn-lt"/>
                <a:ea typeface="+mn-ea"/>
                <a:cs typeface="+mn-cs"/>
              </a:rPr>
              <a:t>L</a:t>
            </a:r>
            <a:r>
              <a:rPr lang="en-US" sz="1200" kern="1200" dirty="0" err="1" smtClean="0">
                <a:solidFill>
                  <a:schemeClr val="tx1"/>
                </a:solidFill>
                <a:latin typeface="+mn-lt"/>
                <a:ea typeface="+mn-ea"/>
                <a:cs typeface="+mn-cs"/>
              </a:rPr>
              <a:t>egile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organice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şi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hotărârile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privind</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regulamentele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Camerelor</a:t>
            </a:r>
            <a:r>
              <a:rPr lang="en-US" sz="1200" kern="1200" dirty="0" smtClean="0">
                <a:solidFill>
                  <a:schemeClr val="tx1"/>
                </a:solidFill>
                <a:latin typeface="+mn-lt"/>
                <a:ea typeface="+mn-ea"/>
                <a:cs typeface="+mn-cs"/>
              </a:rPr>
              <a:t> se </a:t>
            </a:r>
            <a:r>
              <a:rPr lang="en-US" sz="1200" kern="1200" dirty="0" err="1" smtClean="0">
                <a:solidFill>
                  <a:schemeClr val="tx1"/>
                </a:solidFill>
                <a:latin typeface="+mn-lt"/>
                <a:ea typeface="+mn-ea"/>
                <a:cs typeface="+mn-cs"/>
              </a:rPr>
              <a:t>adoptă</a:t>
            </a:r>
            <a:r>
              <a:rPr lang="en-US" sz="1200" kern="1200" dirty="0" smtClean="0">
                <a:solidFill>
                  <a:schemeClr val="tx1"/>
                </a:solidFill>
                <a:latin typeface="+mn-lt"/>
                <a:ea typeface="+mn-ea"/>
                <a:cs typeface="+mn-cs"/>
              </a:rPr>
              <a:t> cu </a:t>
            </a:r>
            <a:r>
              <a:rPr lang="en-US" sz="1200" kern="1200" dirty="0" err="1" smtClean="0">
                <a:solidFill>
                  <a:schemeClr val="tx1"/>
                </a:solidFill>
                <a:latin typeface="+mn-lt"/>
                <a:ea typeface="+mn-ea"/>
                <a:cs typeface="+mn-cs"/>
              </a:rPr>
              <a:t>votul</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majorităţii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membrilor</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fiecărei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Camere</a:t>
            </a:r>
            <a:r>
              <a:rPr lang="en-US" sz="1200" kern="1200" dirty="0" smtClean="0">
                <a:solidFill>
                  <a:schemeClr val="tx1"/>
                </a:solidFill>
                <a:latin typeface="+mn-lt"/>
                <a:ea typeface="+mn-ea"/>
                <a:cs typeface="+mn-cs"/>
              </a:rPr>
              <a:t>. </a:t>
            </a:r>
            <a:endParaRPr lang="ro-RO" sz="1200" kern="1200" dirty="0" smtClean="0">
              <a:solidFill>
                <a:schemeClr val="tx1"/>
              </a:solidFill>
              <a:latin typeface="+mn-lt"/>
              <a:ea typeface="+mn-ea"/>
              <a:cs typeface="+mn-cs"/>
            </a:endParaRPr>
          </a:p>
          <a:p>
            <a:pPr lvl="0"/>
            <a:r>
              <a:rPr lang="it-IT" sz="1200" kern="1200" dirty="0" smtClean="0">
                <a:solidFill>
                  <a:schemeClr val="tx1"/>
                </a:solidFill>
                <a:latin typeface="+mn-lt"/>
                <a:ea typeface="+mn-ea"/>
                <a:cs typeface="+mn-cs"/>
              </a:rPr>
              <a:t>Legile ordinare şi hotărârile se adoptă cu votul majorităţii membrilor prezenţi din fiecare Cameră. </a:t>
            </a:r>
            <a:endParaRPr lang="ro-RO" sz="1200" kern="1200" dirty="0" smtClean="0">
              <a:solidFill>
                <a:schemeClr val="tx1"/>
              </a:solidFill>
              <a:latin typeface="+mn-lt"/>
              <a:ea typeface="+mn-ea"/>
              <a:cs typeface="+mn-cs"/>
            </a:endParaRPr>
          </a:p>
          <a:p>
            <a:pPr lvl="0"/>
            <a:r>
              <a:rPr lang="ro-RO" sz="1200" kern="1200" dirty="0" smtClean="0">
                <a:solidFill>
                  <a:schemeClr val="tx1"/>
                </a:solidFill>
                <a:latin typeface="+mn-lt"/>
                <a:ea typeface="+mn-ea"/>
                <a:cs typeface="+mn-cs"/>
              </a:rPr>
              <a:t>La cererea Guvernului sau din proprie iniţiativă, Parlamentul poate adopta proiecte de legi sau propuneri legislative cu procedură de urgenţă, stabilită potrivit regulamentului fiecărei Camere. </a:t>
            </a:r>
          </a:p>
          <a:p>
            <a:r>
              <a:rPr lang="ro-RO" sz="1200" b="1" kern="1200" dirty="0" smtClean="0">
                <a:solidFill>
                  <a:schemeClr val="tx1"/>
                </a:solidFill>
                <a:latin typeface="+mn-lt"/>
                <a:ea typeface="+mn-ea"/>
                <a:cs typeface="+mn-cs"/>
              </a:rPr>
              <a:t> </a:t>
            </a:r>
            <a:endParaRPr lang="ro-RO" sz="1200" kern="1200" dirty="0" smtClean="0">
              <a:solidFill>
                <a:schemeClr val="tx1"/>
              </a:solidFill>
              <a:latin typeface="+mn-lt"/>
              <a:ea typeface="+mn-ea"/>
              <a:cs typeface="+mn-cs"/>
            </a:endParaRPr>
          </a:p>
          <a:p>
            <a:pPr lvl="1"/>
            <a:r>
              <a:rPr lang="ro-RO" sz="1200" b="1" kern="1200" dirty="0" smtClean="0">
                <a:solidFill>
                  <a:schemeClr val="tx1"/>
                </a:solidFill>
                <a:latin typeface="+mn-lt"/>
                <a:ea typeface="+mn-ea"/>
                <a:cs typeface="+mn-cs"/>
              </a:rPr>
              <a:t>Verificarea constitutionalităţii legii </a:t>
            </a:r>
            <a:r>
              <a:rPr lang="ro-RO" sz="1200" kern="1200" dirty="0" smtClean="0">
                <a:solidFill>
                  <a:schemeClr val="tx1"/>
                </a:solidFill>
                <a:latin typeface="+mn-lt"/>
                <a:ea typeface="+mn-ea"/>
                <a:cs typeface="+mn-cs"/>
              </a:rPr>
              <a:t>este activitatea de supunere a legii aşa cum a fost votată de Parlament spre verificarea corespondenţei acesteia cu normele constituţionale şi cu deciziile pronunţate anterior de către Curtea Constitutională. In urma acestei activităţi, legea poate fi considerată:</a:t>
            </a:r>
          </a:p>
          <a:p>
            <a:pPr lvl="0"/>
            <a:r>
              <a:rPr lang="ro-RO" sz="1200" kern="1200" dirty="0" smtClean="0">
                <a:solidFill>
                  <a:schemeClr val="tx1"/>
                </a:solidFill>
                <a:latin typeface="+mn-lt"/>
                <a:ea typeface="+mn-ea"/>
                <a:cs typeface="+mn-cs"/>
              </a:rPr>
              <a:t>constituţională în întregul ei şi urmează a fi înaintată spre promulgare; </a:t>
            </a:r>
          </a:p>
          <a:p>
            <a:pPr lvl="0"/>
            <a:r>
              <a:rPr lang="ro-RO" sz="1200" kern="1200" dirty="0" smtClean="0">
                <a:solidFill>
                  <a:schemeClr val="tx1"/>
                </a:solidFill>
                <a:latin typeface="+mn-lt"/>
                <a:ea typeface="+mn-ea"/>
                <a:cs typeface="+mn-cs"/>
              </a:rPr>
              <a:t>Curtea Constituţională poate constata neconstituţionalitatea unor norme juridice conţinute de lege şi atunci proiectul de lege va fi retrimis Parlamentului pentru amendarea textului neconstituţional.</a:t>
            </a:r>
          </a:p>
          <a:p>
            <a:r>
              <a:rPr lang="ro-RO" sz="1200" b="1" kern="1200" dirty="0" smtClean="0">
                <a:solidFill>
                  <a:schemeClr val="tx1"/>
                </a:solidFill>
                <a:latin typeface="+mn-lt"/>
                <a:ea typeface="+mn-ea"/>
                <a:cs typeface="+mn-cs"/>
              </a:rPr>
              <a:t> </a:t>
            </a:r>
            <a:endParaRPr lang="ro-RO" sz="1200" kern="1200" dirty="0" smtClean="0">
              <a:solidFill>
                <a:schemeClr val="tx1"/>
              </a:solidFill>
              <a:latin typeface="+mn-lt"/>
              <a:ea typeface="+mn-ea"/>
              <a:cs typeface="+mn-cs"/>
            </a:endParaRPr>
          </a:p>
          <a:p>
            <a:pPr lvl="1"/>
            <a:r>
              <a:rPr lang="ro-RO" sz="1200" b="1" kern="1200" dirty="0" smtClean="0">
                <a:solidFill>
                  <a:schemeClr val="tx1"/>
                </a:solidFill>
                <a:latin typeface="+mn-lt"/>
                <a:ea typeface="+mn-ea"/>
                <a:cs typeface="+mn-cs"/>
              </a:rPr>
              <a:t>Promulgarea legii </a:t>
            </a:r>
            <a:r>
              <a:rPr lang="ro-RO" sz="1200" kern="1200" dirty="0" smtClean="0">
                <a:solidFill>
                  <a:schemeClr val="tx1"/>
                </a:solidFill>
                <a:latin typeface="+mn-lt"/>
                <a:ea typeface="+mn-ea"/>
                <a:cs typeface="+mn-cs"/>
              </a:rPr>
              <a:t>este activitatea prevăzută de Constituţie în competenţa presedintelui ţării şi semnifică separarea proiectului de lege adoptat de Parlament de către Preşedinte. Acesta poate cere o singură dată reexaminarea legii după care este obligat să o promulge.</a:t>
            </a:r>
          </a:p>
          <a:p>
            <a:pPr lvl="0"/>
            <a:r>
              <a:rPr lang="it-IT" sz="1200" kern="1200" dirty="0" smtClean="0">
                <a:solidFill>
                  <a:schemeClr val="tx1"/>
                </a:solidFill>
                <a:latin typeface="+mn-lt"/>
                <a:ea typeface="+mn-ea"/>
                <a:cs typeface="+mn-cs"/>
              </a:rPr>
              <a:t>Legea se trimite, spre promulgare, Preşedintelui României. </a:t>
            </a:r>
            <a:r>
              <a:rPr lang="fr-FR" sz="1200" kern="1200" dirty="0" err="1" smtClean="0">
                <a:solidFill>
                  <a:schemeClr val="tx1"/>
                </a:solidFill>
                <a:latin typeface="+mn-lt"/>
                <a:ea typeface="+mn-ea"/>
                <a:cs typeface="+mn-cs"/>
              </a:rPr>
              <a:t>Promulgarea</a:t>
            </a:r>
            <a:r>
              <a:rPr lang="fr-FR" sz="1200" kern="1200" dirty="0" smtClean="0">
                <a:solidFill>
                  <a:schemeClr val="tx1"/>
                </a:solidFill>
                <a:latin typeface="+mn-lt"/>
                <a:ea typeface="+mn-ea"/>
                <a:cs typeface="+mn-cs"/>
              </a:rPr>
              <a:t> </a:t>
            </a:r>
            <a:r>
              <a:rPr lang="fr-FR" sz="1200" kern="1200" dirty="0" err="1" smtClean="0">
                <a:solidFill>
                  <a:schemeClr val="tx1"/>
                </a:solidFill>
                <a:latin typeface="+mn-lt"/>
                <a:ea typeface="+mn-ea"/>
                <a:cs typeface="+mn-cs"/>
              </a:rPr>
              <a:t>legii</a:t>
            </a:r>
            <a:r>
              <a:rPr lang="fr-FR" sz="1200" kern="1200" dirty="0" smtClean="0">
                <a:solidFill>
                  <a:schemeClr val="tx1"/>
                </a:solidFill>
                <a:latin typeface="+mn-lt"/>
                <a:ea typeface="+mn-ea"/>
                <a:cs typeface="+mn-cs"/>
              </a:rPr>
              <a:t> se face </a:t>
            </a:r>
            <a:r>
              <a:rPr lang="fr-FR" sz="1200" kern="1200" dirty="0" err="1" smtClean="0">
                <a:solidFill>
                  <a:schemeClr val="tx1"/>
                </a:solidFill>
                <a:latin typeface="+mn-lt"/>
                <a:ea typeface="+mn-ea"/>
                <a:cs typeface="+mn-cs"/>
              </a:rPr>
              <a:t>în</a:t>
            </a:r>
            <a:r>
              <a:rPr lang="fr-FR" sz="1200" kern="1200" dirty="0" smtClean="0">
                <a:solidFill>
                  <a:schemeClr val="tx1"/>
                </a:solidFill>
                <a:latin typeface="+mn-lt"/>
                <a:ea typeface="+mn-ea"/>
                <a:cs typeface="+mn-cs"/>
              </a:rPr>
              <a:t> </a:t>
            </a:r>
            <a:r>
              <a:rPr lang="fr-FR" sz="1200" kern="1200" dirty="0" err="1" smtClean="0">
                <a:solidFill>
                  <a:schemeClr val="tx1"/>
                </a:solidFill>
                <a:latin typeface="+mn-lt"/>
                <a:ea typeface="+mn-ea"/>
                <a:cs typeface="+mn-cs"/>
              </a:rPr>
              <a:t>termen</a:t>
            </a:r>
            <a:r>
              <a:rPr lang="fr-FR" sz="1200" kern="1200" dirty="0" smtClean="0">
                <a:solidFill>
                  <a:schemeClr val="tx1"/>
                </a:solidFill>
                <a:latin typeface="+mn-lt"/>
                <a:ea typeface="+mn-ea"/>
                <a:cs typeface="+mn-cs"/>
              </a:rPr>
              <a:t> de </a:t>
            </a:r>
            <a:r>
              <a:rPr lang="fr-FR" sz="1200" kern="1200" dirty="0" err="1" smtClean="0">
                <a:solidFill>
                  <a:schemeClr val="tx1"/>
                </a:solidFill>
                <a:latin typeface="+mn-lt"/>
                <a:ea typeface="+mn-ea"/>
                <a:cs typeface="+mn-cs"/>
              </a:rPr>
              <a:t>cel</a:t>
            </a:r>
            <a:r>
              <a:rPr lang="fr-FR" sz="1200" kern="1200" dirty="0" smtClean="0">
                <a:solidFill>
                  <a:schemeClr val="tx1"/>
                </a:solidFill>
                <a:latin typeface="+mn-lt"/>
                <a:ea typeface="+mn-ea"/>
                <a:cs typeface="+mn-cs"/>
              </a:rPr>
              <a:t> </a:t>
            </a:r>
            <a:r>
              <a:rPr lang="fr-FR" sz="1200" kern="1200" dirty="0" err="1" smtClean="0">
                <a:solidFill>
                  <a:schemeClr val="tx1"/>
                </a:solidFill>
                <a:latin typeface="+mn-lt"/>
                <a:ea typeface="+mn-ea"/>
                <a:cs typeface="+mn-cs"/>
              </a:rPr>
              <a:t>mult</a:t>
            </a:r>
            <a:r>
              <a:rPr lang="fr-FR" sz="1200" kern="1200" dirty="0" smtClean="0">
                <a:solidFill>
                  <a:schemeClr val="tx1"/>
                </a:solidFill>
                <a:latin typeface="+mn-lt"/>
                <a:ea typeface="+mn-ea"/>
                <a:cs typeface="+mn-cs"/>
              </a:rPr>
              <a:t> 20 de </a:t>
            </a:r>
            <a:r>
              <a:rPr lang="fr-FR" sz="1200" kern="1200" dirty="0" err="1" smtClean="0">
                <a:solidFill>
                  <a:schemeClr val="tx1"/>
                </a:solidFill>
                <a:latin typeface="+mn-lt"/>
                <a:ea typeface="+mn-ea"/>
                <a:cs typeface="+mn-cs"/>
              </a:rPr>
              <a:t>zile</a:t>
            </a:r>
            <a:r>
              <a:rPr lang="fr-FR" sz="1200" kern="1200" dirty="0" smtClean="0">
                <a:solidFill>
                  <a:schemeClr val="tx1"/>
                </a:solidFill>
                <a:latin typeface="+mn-lt"/>
                <a:ea typeface="+mn-ea"/>
                <a:cs typeface="+mn-cs"/>
              </a:rPr>
              <a:t> de la </a:t>
            </a:r>
            <a:r>
              <a:rPr lang="fr-FR" sz="1200" kern="1200" dirty="0" err="1" smtClean="0">
                <a:solidFill>
                  <a:schemeClr val="tx1"/>
                </a:solidFill>
                <a:latin typeface="+mn-lt"/>
                <a:ea typeface="+mn-ea"/>
                <a:cs typeface="+mn-cs"/>
              </a:rPr>
              <a:t>primire</a:t>
            </a:r>
            <a:r>
              <a:rPr lang="fr-FR" sz="1200" kern="1200" dirty="0" smtClean="0">
                <a:solidFill>
                  <a:schemeClr val="tx1"/>
                </a:solidFill>
                <a:latin typeface="+mn-lt"/>
                <a:ea typeface="+mn-ea"/>
                <a:cs typeface="+mn-cs"/>
              </a:rPr>
              <a:t>. </a:t>
            </a:r>
            <a:endParaRPr lang="ro-RO" sz="1200" kern="1200" dirty="0" smtClean="0">
              <a:solidFill>
                <a:schemeClr val="tx1"/>
              </a:solidFill>
              <a:latin typeface="+mn-lt"/>
              <a:ea typeface="+mn-ea"/>
              <a:cs typeface="+mn-cs"/>
            </a:endParaRPr>
          </a:p>
          <a:p>
            <a:pPr lvl="0"/>
            <a:r>
              <a:rPr lang="en-US" sz="1200" kern="1200" dirty="0" err="1" smtClean="0">
                <a:solidFill>
                  <a:schemeClr val="tx1"/>
                </a:solidFill>
                <a:latin typeface="+mn-lt"/>
                <a:ea typeface="+mn-ea"/>
                <a:cs typeface="+mn-cs"/>
              </a:rPr>
              <a:t>Înainte</a:t>
            </a:r>
            <a:r>
              <a:rPr lang="en-US" sz="1200" kern="1200" dirty="0" smtClean="0">
                <a:solidFill>
                  <a:schemeClr val="tx1"/>
                </a:solidFill>
                <a:latin typeface="+mn-lt"/>
                <a:ea typeface="+mn-ea"/>
                <a:cs typeface="+mn-cs"/>
              </a:rPr>
              <a:t> de </a:t>
            </a:r>
            <a:r>
              <a:rPr lang="en-US" sz="1200" kern="1200" dirty="0" err="1" smtClean="0">
                <a:solidFill>
                  <a:schemeClr val="tx1"/>
                </a:solidFill>
                <a:latin typeface="+mn-lt"/>
                <a:ea typeface="+mn-ea"/>
                <a:cs typeface="+mn-cs"/>
              </a:rPr>
              <a:t>promulgare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Preşedintele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poate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cere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Parlamentului</a:t>
            </a:r>
            <a:r>
              <a:rPr lang="en-US" sz="1200" kern="1200" dirty="0" smtClean="0">
                <a:solidFill>
                  <a:schemeClr val="tx1"/>
                </a:solidFill>
                <a:latin typeface="+mn-lt"/>
                <a:ea typeface="+mn-ea"/>
                <a:cs typeface="+mn-cs"/>
              </a:rPr>
              <a:t>, o </a:t>
            </a:r>
            <a:r>
              <a:rPr lang="en-US" sz="1200" kern="1200" dirty="0" err="1" smtClean="0">
                <a:solidFill>
                  <a:schemeClr val="tx1"/>
                </a:solidFill>
                <a:latin typeface="+mn-lt"/>
                <a:ea typeface="+mn-ea"/>
                <a:cs typeface="+mn-cs"/>
              </a:rPr>
              <a:t>singură</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dată</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reexaminarea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legii</a:t>
            </a:r>
            <a:r>
              <a:rPr lang="en-US" sz="1200" kern="1200" dirty="0" smtClean="0">
                <a:solidFill>
                  <a:schemeClr val="tx1"/>
                </a:solidFill>
                <a:latin typeface="+mn-lt"/>
                <a:ea typeface="+mn-ea"/>
                <a:cs typeface="+mn-cs"/>
              </a:rPr>
              <a:t>. </a:t>
            </a:r>
            <a:endParaRPr lang="ro-RO" sz="1200" kern="1200" dirty="0" smtClean="0">
              <a:solidFill>
                <a:schemeClr val="tx1"/>
              </a:solidFill>
              <a:latin typeface="+mn-lt"/>
              <a:ea typeface="+mn-ea"/>
              <a:cs typeface="+mn-cs"/>
            </a:endParaRPr>
          </a:p>
          <a:p>
            <a:pPr lvl="0"/>
            <a:r>
              <a:rPr lang="ro-RO" sz="1200" kern="1200" dirty="0" smtClean="0">
                <a:solidFill>
                  <a:schemeClr val="tx1"/>
                </a:solidFill>
                <a:latin typeface="+mn-lt"/>
                <a:ea typeface="+mn-ea"/>
                <a:cs typeface="+mn-cs"/>
              </a:rPr>
              <a:t>Dacă Preşedintele a cerut reexaminarea legii ori dacă s-a cerut verificarea constituţionalităţii ei, promulgarea legii se face în cel mult 10 zile de la primirea legii adoptate după reexaminare sau de la primirea deciziei Curţii Constituţionale, prin care i s-a confirmat constituţionalitatea. </a:t>
            </a:r>
          </a:p>
          <a:p>
            <a:r>
              <a:rPr lang="ro-RO" sz="1200" b="1" kern="1200" dirty="0" smtClean="0">
                <a:solidFill>
                  <a:schemeClr val="tx1"/>
                </a:solidFill>
                <a:latin typeface="+mn-lt"/>
                <a:ea typeface="+mn-ea"/>
                <a:cs typeface="+mn-cs"/>
              </a:rPr>
              <a:t> </a:t>
            </a:r>
            <a:endParaRPr lang="ro-RO" sz="1200" kern="1200" dirty="0" smtClean="0">
              <a:solidFill>
                <a:schemeClr val="tx1"/>
              </a:solidFill>
              <a:latin typeface="+mn-lt"/>
              <a:ea typeface="+mn-ea"/>
              <a:cs typeface="+mn-cs"/>
            </a:endParaRPr>
          </a:p>
          <a:p>
            <a:pPr lvl="1"/>
            <a:r>
              <a:rPr lang="ro-RO" sz="1200" b="1" kern="1200" dirty="0" smtClean="0">
                <a:solidFill>
                  <a:schemeClr val="tx1"/>
                </a:solidFill>
                <a:latin typeface="+mn-lt"/>
                <a:ea typeface="+mn-ea"/>
                <a:cs typeface="+mn-cs"/>
              </a:rPr>
              <a:t>Publicarea legii (Intrarea în vigoare a legii) </a:t>
            </a:r>
            <a:r>
              <a:rPr lang="ro-RO" sz="1200" kern="1200" dirty="0" smtClean="0">
                <a:solidFill>
                  <a:schemeClr val="tx1"/>
                </a:solidFill>
                <a:latin typeface="+mn-lt"/>
                <a:ea typeface="+mn-ea"/>
                <a:cs typeface="+mn-cs"/>
              </a:rPr>
              <a:t>semnifică aducerea la cunostinţa publicului a conţinutului legii prin publicarea în Monitorul Oficial al României ceea ce presupune şi intrarea în vigoare a legii. Potrivit Constituţiei revizuite, legea intră în vigoare fie după 3 zile de la publicare, fie la data prevazută expres în conţinutul legii.</a:t>
            </a:r>
          </a:p>
          <a:p>
            <a:r>
              <a:rPr lang="ro-RO" sz="1200" kern="1200" smtClean="0">
                <a:solidFill>
                  <a:schemeClr val="tx1"/>
                </a:solidFill>
                <a:latin typeface="+mn-lt"/>
                <a:ea typeface="+mn-ea"/>
                <a:cs typeface="+mn-cs"/>
              </a:rPr>
              <a:t> </a:t>
            </a:r>
          </a:p>
          <a:p>
            <a:endParaRPr lang="ro-RO"/>
          </a:p>
        </p:txBody>
      </p:sp>
      <p:sp>
        <p:nvSpPr>
          <p:cNvPr id="4" name="Slide Number Placeholder 3"/>
          <p:cNvSpPr>
            <a:spLocks noGrp="1"/>
          </p:cNvSpPr>
          <p:nvPr>
            <p:ph type="sldNum" sz="quarter" idx="10"/>
          </p:nvPr>
        </p:nvSpPr>
        <p:spPr/>
        <p:txBody>
          <a:bodyPr/>
          <a:lstStyle/>
          <a:p>
            <a:fld id="{6A81B9CC-8D6F-4ED8-975B-B111169D0330}" type="slidenum">
              <a:rPr lang="ro-RO" smtClean="0"/>
              <a:pPr/>
              <a:t>10</a:t>
            </a:fld>
            <a:endParaRPr lang="ro-R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o-RO"/>
          </a:p>
        </p:txBody>
      </p:sp>
      <p:sp>
        <p:nvSpPr>
          <p:cNvPr id="4" name="Date Placeholder 3"/>
          <p:cNvSpPr>
            <a:spLocks noGrp="1"/>
          </p:cNvSpPr>
          <p:nvPr>
            <p:ph type="dt" sz="half" idx="10"/>
          </p:nvPr>
        </p:nvSpPr>
        <p:spPr/>
        <p:txBody>
          <a:bodyPr/>
          <a:lstStyle/>
          <a:p>
            <a:fld id="{21DD3AAC-F413-445D-B930-15BD49EC479F}" type="datetimeFigureOut">
              <a:rPr lang="ro-RO" smtClean="0"/>
              <a:pPr/>
              <a:t>05.11.2019</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74727B8-991A-4D87-ABAA-83A82628DE37}" type="slidenum">
              <a:rPr lang="ro-RO" smtClean="0"/>
              <a:pPr/>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21DD3AAC-F413-445D-B930-15BD49EC479F}" type="datetimeFigureOut">
              <a:rPr lang="ro-RO" smtClean="0"/>
              <a:pPr/>
              <a:t>05.11.2019</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74727B8-991A-4D87-ABAA-83A82628DE37}"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21DD3AAC-F413-445D-B930-15BD49EC479F}" type="datetimeFigureOut">
              <a:rPr lang="ro-RO" smtClean="0"/>
              <a:pPr/>
              <a:t>05.11.2019</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74727B8-991A-4D87-ABAA-83A82628DE37}"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21DD3AAC-F413-445D-B930-15BD49EC479F}" type="datetimeFigureOut">
              <a:rPr lang="ro-RO" smtClean="0"/>
              <a:pPr/>
              <a:t>05.11.2019</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74727B8-991A-4D87-ABAA-83A82628DE37}" type="slidenum">
              <a:rPr lang="ro-RO" smtClean="0"/>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DD3AAC-F413-445D-B930-15BD49EC479F}" type="datetimeFigureOut">
              <a:rPr lang="ro-RO" smtClean="0"/>
              <a:pPr/>
              <a:t>05.11.2019</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74727B8-991A-4D87-ABAA-83A82628DE37}" type="slidenum">
              <a:rPr lang="ro-RO" smtClean="0"/>
              <a:pPr/>
              <a:t>‹#›</a:t>
            </a:fld>
            <a:endParaRPr lang="ro-R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p:txBody>
          <a:bodyPr/>
          <a:lstStyle/>
          <a:p>
            <a:fld id="{21DD3AAC-F413-445D-B930-15BD49EC479F}" type="datetimeFigureOut">
              <a:rPr lang="ro-RO" smtClean="0"/>
              <a:pPr/>
              <a:t>05.11.2019</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B74727B8-991A-4D87-ABAA-83A82628DE37}" type="slidenum">
              <a:rPr lang="ro-RO" smtClean="0"/>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p:txBody>
          <a:bodyPr/>
          <a:lstStyle/>
          <a:p>
            <a:fld id="{21DD3AAC-F413-445D-B930-15BD49EC479F}" type="datetimeFigureOut">
              <a:rPr lang="ro-RO" smtClean="0"/>
              <a:pPr/>
              <a:t>05.11.2019</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B74727B8-991A-4D87-ABAA-83A82628DE37}" type="slidenum">
              <a:rPr lang="ro-RO" smtClean="0"/>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2"/>
          <p:cNvSpPr>
            <a:spLocks noGrp="1"/>
          </p:cNvSpPr>
          <p:nvPr>
            <p:ph type="dt" sz="half" idx="10"/>
          </p:nvPr>
        </p:nvSpPr>
        <p:spPr/>
        <p:txBody>
          <a:bodyPr/>
          <a:lstStyle/>
          <a:p>
            <a:fld id="{21DD3AAC-F413-445D-B930-15BD49EC479F}" type="datetimeFigureOut">
              <a:rPr lang="ro-RO" smtClean="0"/>
              <a:pPr/>
              <a:t>05.11.2019</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B74727B8-991A-4D87-ABAA-83A82628DE37}"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DD3AAC-F413-445D-B930-15BD49EC479F}" type="datetimeFigureOut">
              <a:rPr lang="ro-RO" smtClean="0"/>
              <a:pPr/>
              <a:t>05.11.2019</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B74727B8-991A-4D87-ABAA-83A82628DE37}"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DD3AAC-F413-445D-B930-15BD49EC479F}" type="datetimeFigureOut">
              <a:rPr lang="ro-RO" smtClean="0"/>
              <a:pPr/>
              <a:t>05.11.2019</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B74727B8-991A-4D87-ABAA-83A82628DE37}" type="slidenum">
              <a:rPr lang="ro-RO" smtClean="0"/>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DD3AAC-F413-445D-B930-15BD49EC479F}" type="datetimeFigureOut">
              <a:rPr lang="ro-RO" smtClean="0"/>
              <a:pPr/>
              <a:t>05.11.2019</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B74727B8-991A-4D87-ABAA-83A82628DE37}" type="slidenum">
              <a:rPr lang="ro-RO" smtClean="0"/>
              <a:pPr/>
              <a:t>‹#›</a:t>
            </a:fld>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o-R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D3AAC-F413-445D-B930-15BD49EC479F}" type="datetimeFigureOut">
              <a:rPr lang="ro-RO" smtClean="0"/>
              <a:pPr/>
              <a:t>05.11.2019</a:t>
            </a:fld>
            <a:endParaRPr lang="ro-R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4727B8-991A-4D87-ABAA-83A82628DE37}" type="slidenum">
              <a:rPr lang="ro-RO" smtClean="0"/>
              <a:pPr/>
              <a:t>‹#›</a:t>
            </a:fld>
            <a:endParaRPr lang="ro-R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5696" y="980728"/>
            <a:ext cx="6264696" cy="369332"/>
          </a:xfrm>
          <a:prstGeom prst="rect">
            <a:avLst/>
          </a:prstGeom>
          <a:noFill/>
        </p:spPr>
        <p:txBody>
          <a:bodyPr wrap="square" rtlCol="0">
            <a:spAutoFit/>
          </a:bodyPr>
          <a:lstStyle/>
          <a:p>
            <a:r>
              <a:rPr lang="ro-RO" b="1" dirty="0" smtClean="0"/>
              <a:t>Importanţa cunoaşterii legislaţiei şi protecţiei consumatorilor</a:t>
            </a:r>
            <a:endParaRPr lang="ro-RO" dirty="0"/>
          </a:p>
        </p:txBody>
      </p:sp>
      <p:sp>
        <p:nvSpPr>
          <p:cNvPr id="3" name="TextBox 2"/>
          <p:cNvSpPr txBox="1"/>
          <p:nvPr/>
        </p:nvSpPr>
        <p:spPr>
          <a:xfrm>
            <a:off x="1547664" y="1772816"/>
            <a:ext cx="6336704" cy="2031325"/>
          </a:xfrm>
          <a:prstGeom prst="rect">
            <a:avLst/>
          </a:prstGeom>
          <a:noFill/>
        </p:spPr>
        <p:txBody>
          <a:bodyPr wrap="square" rtlCol="0">
            <a:spAutoFit/>
          </a:bodyPr>
          <a:lstStyle/>
          <a:p>
            <a:pPr lvl="1"/>
            <a:r>
              <a:rPr lang="ro-RO" dirty="0" smtClean="0"/>
              <a:t>functionarea pietei unice europene, </a:t>
            </a:r>
            <a:endParaRPr lang="ro-RO" sz="1600" dirty="0" smtClean="0"/>
          </a:p>
          <a:p>
            <a:pPr lvl="1"/>
            <a:endParaRPr lang="en-GB" dirty="0" smtClean="0"/>
          </a:p>
          <a:p>
            <a:pPr lvl="1"/>
            <a:r>
              <a:rPr lang="ro-RO" dirty="0" smtClean="0"/>
              <a:t>regulile si normele care o guverneaza, </a:t>
            </a:r>
            <a:endParaRPr lang="ro-RO" sz="1600" dirty="0" smtClean="0"/>
          </a:p>
          <a:p>
            <a:pPr lvl="1"/>
            <a:endParaRPr lang="en-GB" dirty="0" smtClean="0"/>
          </a:p>
          <a:p>
            <a:pPr lvl="1"/>
            <a:r>
              <a:rPr lang="ro-RO" dirty="0" smtClean="0"/>
              <a:t>costurile si beneficiile integrarii europene, reprezinta o prioritate.</a:t>
            </a:r>
            <a:endParaRPr lang="ro-RO" sz="1600" dirty="0" smtClean="0"/>
          </a:p>
          <a:p>
            <a:endParaRPr lang="ro-RO"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1680" y="1124744"/>
            <a:ext cx="5976664" cy="3970318"/>
          </a:xfrm>
          <a:prstGeom prst="rect">
            <a:avLst/>
          </a:prstGeom>
          <a:noFill/>
        </p:spPr>
        <p:txBody>
          <a:bodyPr wrap="square" rtlCol="0">
            <a:spAutoFit/>
          </a:bodyPr>
          <a:lstStyle/>
          <a:p>
            <a:r>
              <a:rPr lang="ro-RO" b="1" dirty="0"/>
              <a:t>Etapele elaborării actelor normative în special a legilor</a:t>
            </a:r>
            <a:endParaRPr lang="ro-RO" dirty="0"/>
          </a:p>
          <a:p>
            <a:pPr lvl="0"/>
            <a:endParaRPr lang="en-US" dirty="0" smtClean="0"/>
          </a:p>
          <a:p>
            <a:pPr lvl="0"/>
            <a:r>
              <a:rPr lang="en-US" dirty="0" err="1" smtClean="0"/>
              <a:t>Ini</a:t>
            </a:r>
            <a:r>
              <a:rPr lang="ro-RO" dirty="0"/>
              <a:t>ţ</a:t>
            </a:r>
            <a:r>
              <a:rPr lang="en-US" dirty="0" err="1"/>
              <a:t>ierea</a:t>
            </a:r>
            <a:r>
              <a:rPr lang="en-US" dirty="0"/>
              <a:t> </a:t>
            </a:r>
            <a:r>
              <a:rPr lang="en-US" dirty="0" err="1"/>
              <a:t>legii</a:t>
            </a:r>
            <a:r>
              <a:rPr lang="ro-RO" dirty="0"/>
              <a:t>;</a:t>
            </a:r>
          </a:p>
          <a:p>
            <a:pPr lvl="0"/>
            <a:endParaRPr lang="en-US" dirty="0" smtClean="0"/>
          </a:p>
          <a:p>
            <a:pPr lvl="0"/>
            <a:r>
              <a:rPr lang="en-US" dirty="0" err="1" smtClean="0"/>
              <a:t>Dezbaterea</a:t>
            </a:r>
            <a:r>
              <a:rPr lang="en-US" dirty="0" smtClean="0"/>
              <a:t> </a:t>
            </a:r>
            <a:r>
              <a:rPr lang="en-US" dirty="0" err="1"/>
              <a:t>proiectului</a:t>
            </a:r>
            <a:r>
              <a:rPr lang="ro-RO" dirty="0"/>
              <a:t> de lege;</a:t>
            </a:r>
          </a:p>
          <a:p>
            <a:pPr lvl="0"/>
            <a:endParaRPr lang="en-US" dirty="0" smtClean="0"/>
          </a:p>
          <a:p>
            <a:pPr lvl="0"/>
            <a:r>
              <a:rPr lang="en-US" dirty="0" err="1" smtClean="0"/>
              <a:t>Votul</a:t>
            </a:r>
            <a:r>
              <a:rPr lang="en-US" dirty="0" smtClean="0"/>
              <a:t> </a:t>
            </a:r>
            <a:r>
              <a:rPr lang="ro-RO" dirty="0"/>
              <a:t>ş</a:t>
            </a:r>
            <a:r>
              <a:rPr lang="en-US" dirty="0" err="1"/>
              <a:t>i</a:t>
            </a:r>
            <a:r>
              <a:rPr lang="en-US" dirty="0"/>
              <a:t> </a:t>
            </a:r>
            <a:r>
              <a:rPr lang="en-US" dirty="0" err="1"/>
              <a:t>adoptarea</a:t>
            </a:r>
            <a:r>
              <a:rPr lang="en-US" dirty="0"/>
              <a:t> </a:t>
            </a:r>
            <a:r>
              <a:rPr lang="en-US" dirty="0" err="1"/>
              <a:t>legii</a:t>
            </a:r>
            <a:r>
              <a:rPr lang="ro-RO" dirty="0"/>
              <a:t>;</a:t>
            </a:r>
          </a:p>
          <a:p>
            <a:pPr lvl="0"/>
            <a:endParaRPr lang="en-US" dirty="0" smtClean="0"/>
          </a:p>
          <a:p>
            <a:pPr lvl="0"/>
            <a:r>
              <a:rPr lang="en-US" dirty="0" err="1" smtClean="0"/>
              <a:t>Verificarea</a:t>
            </a:r>
            <a:r>
              <a:rPr lang="en-US" dirty="0" smtClean="0"/>
              <a:t> </a:t>
            </a:r>
            <a:r>
              <a:rPr lang="en-US" dirty="0" err="1"/>
              <a:t>constitu</a:t>
            </a:r>
            <a:r>
              <a:rPr lang="ro-RO" dirty="0"/>
              <a:t>ţ</a:t>
            </a:r>
            <a:r>
              <a:rPr lang="en-US" dirty="0"/>
              <a:t>ion</a:t>
            </a:r>
            <a:r>
              <a:rPr lang="ro-RO" dirty="0"/>
              <a:t>a</a:t>
            </a:r>
            <a:r>
              <a:rPr lang="en-US" dirty="0"/>
              <a:t>lit</a:t>
            </a:r>
            <a:r>
              <a:rPr lang="ro-RO" dirty="0"/>
              <a:t>ăţ</a:t>
            </a:r>
            <a:r>
              <a:rPr lang="en-US" dirty="0"/>
              <a:t>ii </a:t>
            </a:r>
            <a:r>
              <a:rPr lang="en-US" dirty="0" err="1"/>
              <a:t>legii</a:t>
            </a:r>
            <a:r>
              <a:rPr lang="ro-RO" dirty="0"/>
              <a:t>;</a:t>
            </a:r>
          </a:p>
          <a:p>
            <a:pPr lvl="0"/>
            <a:endParaRPr lang="en-US" dirty="0" smtClean="0"/>
          </a:p>
          <a:p>
            <a:pPr lvl="0"/>
            <a:r>
              <a:rPr lang="en-US" dirty="0" err="1" smtClean="0"/>
              <a:t>Promulgarea</a:t>
            </a:r>
            <a:r>
              <a:rPr lang="en-US" dirty="0" smtClean="0"/>
              <a:t> </a:t>
            </a:r>
            <a:r>
              <a:rPr lang="en-US" dirty="0" err="1"/>
              <a:t>legii</a:t>
            </a:r>
            <a:r>
              <a:rPr lang="ro-RO" dirty="0"/>
              <a:t>;</a:t>
            </a:r>
          </a:p>
          <a:p>
            <a:pPr lvl="0"/>
            <a:endParaRPr lang="en-US" dirty="0" smtClean="0"/>
          </a:p>
          <a:p>
            <a:pPr lvl="0"/>
            <a:r>
              <a:rPr lang="en-US" dirty="0" err="1" smtClean="0"/>
              <a:t>Publicarea</a:t>
            </a:r>
            <a:r>
              <a:rPr lang="ro-RO" dirty="0" smtClean="0"/>
              <a:t> </a:t>
            </a:r>
            <a:r>
              <a:rPr lang="ro-RO" dirty="0"/>
              <a:t>legii.</a:t>
            </a:r>
          </a:p>
          <a:p>
            <a:endParaRPr lang="ro-R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764704"/>
            <a:ext cx="6912768" cy="923330"/>
          </a:xfrm>
          <a:prstGeom prst="rect">
            <a:avLst/>
          </a:prstGeom>
          <a:noFill/>
        </p:spPr>
        <p:txBody>
          <a:bodyPr wrap="square" rtlCol="0">
            <a:spAutoFit/>
          </a:bodyPr>
          <a:lstStyle/>
          <a:p>
            <a:r>
              <a:rPr lang="ro-RO" b="1" dirty="0"/>
              <a:t>ORGANISME INTERNAŢIONALE CU ATRIBUŢII ÎN ASIGURAREA SIGURANŢEI ŞI SECURITĂŢII ALIMENTARE PE PLAN MONDIAL </a:t>
            </a:r>
            <a:endParaRPr lang="ro-RO" dirty="0"/>
          </a:p>
          <a:p>
            <a:endParaRPr lang="ro-RO" dirty="0"/>
          </a:p>
        </p:txBody>
      </p:sp>
      <p:sp>
        <p:nvSpPr>
          <p:cNvPr id="3" name="TextBox 2"/>
          <p:cNvSpPr txBox="1"/>
          <p:nvPr/>
        </p:nvSpPr>
        <p:spPr>
          <a:xfrm>
            <a:off x="1259632" y="2132856"/>
            <a:ext cx="7056784" cy="2585323"/>
          </a:xfrm>
          <a:prstGeom prst="rect">
            <a:avLst/>
          </a:prstGeom>
          <a:noFill/>
        </p:spPr>
        <p:txBody>
          <a:bodyPr wrap="square" rtlCol="0">
            <a:spAutoFit/>
          </a:bodyPr>
          <a:lstStyle/>
          <a:p>
            <a:r>
              <a:rPr lang="ro-RO" b="1" dirty="0"/>
              <a:t>Organizaţia Mondială a Sănătăţii (WHO - World Health Organization) </a:t>
            </a:r>
            <a:endParaRPr lang="ro-RO" dirty="0"/>
          </a:p>
          <a:p>
            <a:r>
              <a:rPr lang="ro-RO" b="1" dirty="0"/>
              <a:t> </a:t>
            </a:r>
            <a:endParaRPr lang="ro-RO" dirty="0"/>
          </a:p>
          <a:p>
            <a:r>
              <a:rPr lang="ro-RO" b="1" dirty="0"/>
              <a:t>Organizaţia Naţiunilor Unite pentru Alimentaţie şi Agricultură (FAO - </a:t>
            </a:r>
            <a:r>
              <a:rPr lang="en-US" b="1" dirty="0"/>
              <a:t>Food and Agriculture Organization of the United Nations</a:t>
            </a:r>
            <a:r>
              <a:rPr lang="ro-RO" b="1" dirty="0"/>
              <a:t>)</a:t>
            </a:r>
            <a:endParaRPr lang="ro-RO" dirty="0"/>
          </a:p>
          <a:p>
            <a:r>
              <a:rPr lang="ro-RO" b="1" dirty="0"/>
              <a:t> </a:t>
            </a:r>
            <a:endParaRPr lang="ro-RO" dirty="0"/>
          </a:p>
          <a:p>
            <a:r>
              <a:rPr lang="ro-RO" b="1" dirty="0"/>
              <a:t>Comisia Codex Alimentarius - organism mixt al Organizaţiei pentru Alimentaţie şi Agricultură (FAO) şi al Organizaţiei Mondiale a Sănătăţii (WHO) </a:t>
            </a:r>
            <a:endParaRPr lang="ro-RO" dirty="0"/>
          </a:p>
          <a:p>
            <a:endParaRPr lang="ro-RO" dirty="0"/>
          </a:p>
        </p:txBody>
      </p:sp>
    </p:spTree>
    <p:extLst>
      <p:ext uri="{BB962C8B-B14F-4D97-AF65-F5344CB8AC3E}">
        <p14:creationId xmlns:p14="http://schemas.microsoft.com/office/powerpoint/2010/main" val="4021620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908720"/>
            <a:ext cx="6480720" cy="923330"/>
          </a:xfrm>
          <a:prstGeom prst="rect">
            <a:avLst/>
          </a:prstGeom>
          <a:noFill/>
        </p:spPr>
        <p:txBody>
          <a:bodyPr wrap="square" rtlCol="0">
            <a:spAutoFit/>
          </a:bodyPr>
          <a:lstStyle/>
          <a:p>
            <a:r>
              <a:rPr lang="ro-RO" b="1" cap="all" dirty="0"/>
              <a:t>1. </a:t>
            </a:r>
            <a:r>
              <a:rPr lang="ro-RO" b="1" dirty="0"/>
              <a:t>Rolul Organizaţiei Mondiale a Sănătăţii (WHO - World Health Organization) în asigurarea securităţii alimentare şi nutriţionale</a:t>
            </a:r>
            <a:endParaRPr lang="ro-RO" dirty="0"/>
          </a:p>
          <a:p>
            <a:endParaRPr lang="ro-RO" dirty="0"/>
          </a:p>
        </p:txBody>
      </p:sp>
      <p:sp>
        <p:nvSpPr>
          <p:cNvPr id="3" name="TextBox 2"/>
          <p:cNvSpPr txBox="1"/>
          <p:nvPr/>
        </p:nvSpPr>
        <p:spPr>
          <a:xfrm>
            <a:off x="1043608" y="2492896"/>
            <a:ext cx="6624736" cy="923330"/>
          </a:xfrm>
          <a:prstGeom prst="rect">
            <a:avLst/>
          </a:prstGeom>
          <a:noFill/>
        </p:spPr>
        <p:txBody>
          <a:bodyPr wrap="square" rtlCol="0">
            <a:spAutoFit/>
          </a:bodyPr>
          <a:lstStyle/>
          <a:p>
            <a:r>
              <a:rPr lang="ro-RO" b="1" dirty="0"/>
              <a:t>2. Organizaţia Naţiunilor Unite pentru Alimentaţie şi Agricultură (FAO - </a:t>
            </a:r>
            <a:r>
              <a:rPr lang="en-US" b="1" dirty="0"/>
              <a:t>Food and Agriculture Organization of the United Nations</a:t>
            </a:r>
            <a:r>
              <a:rPr lang="ro-RO" b="1" dirty="0"/>
              <a:t>)</a:t>
            </a:r>
            <a:endParaRPr lang="ro-RO" dirty="0"/>
          </a:p>
          <a:p>
            <a:endParaRPr lang="ro-RO" dirty="0"/>
          </a:p>
        </p:txBody>
      </p:sp>
      <p:sp>
        <p:nvSpPr>
          <p:cNvPr id="4" name="TextBox 3"/>
          <p:cNvSpPr txBox="1"/>
          <p:nvPr/>
        </p:nvSpPr>
        <p:spPr>
          <a:xfrm>
            <a:off x="1331640" y="3356992"/>
            <a:ext cx="6264696" cy="1754326"/>
          </a:xfrm>
          <a:prstGeom prst="rect">
            <a:avLst/>
          </a:prstGeom>
          <a:noFill/>
        </p:spPr>
        <p:txBody>
          <a:bodyPr wrap="square" rtlCol="0">
            <a:spAutoFit/>
          </a:bodyPr>
          <a:lstStyle/>
          <a:p>
            <a:r>
              <a:rPr lang="it-IT" b="1" dirty="0"/>
              <a:t> </a:t>
            </a:r>
            <a:endParaRPr lang="ro-RO" dirty="0"/>
          </a:p>
          <a:p>
            <a:r>
              <a:rPr lang="it-IT" b="1" cap="all" dirty="0"/>
              <a:t>3.</a:t>
            </a:r>
            <a:r>
              <a:rPr lang="ro-RO" b="1" dirty="0"/>
              <a:t> Comisia Codex Alimentarius - organism mixt al Organizaţiei pentru Alimentaţie şi Agricultură (FAO) şi al Organizaţiei Mondiale a Sănătăţii (WHO) în politici nutriţionale şi alimentare.</a:t>
            </a:r>
            <a:endParaRPr lang="ro-RO" dirty="0"/>
          </a:p>
          <a:p>
            <a:endParaRPr lang="ro-RO" dirty="0"/>
          </a:p>
        </p:txBody>
      </p:sp>
    </p:spTree>
    <p:extLst>
      <p:ext uri="{BB962C8B-B14F-4D97-AF65-F5344CB8AC3E}">
        <p14:creationId xmlns:p14="http://schemas.microsoft.com/office/powerpoint/2010/main" val="495651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476672"/>
            <a:ext cx="7272808" cy="5078313"/>
          </a:xfrm>
          <a:prstGeom prst="rect">
            <a:avLst/>
          </a:prstGeom>
          <a:noFill/>
        </p:spPr>
        <p:txBody>
          <a:bodyPr wrap="square" rtlCol="0">
            <a:spAutoFit/>
          </a:bodyPr>
          <a:lstStyle/>
          <a:p>
            <a:pPr algn="ctr"/>
            <a:r>
              <a:rPr lang="it-IT" b="1" dirty="0" smtClean="0"/>
              <a:t>POLITICA UNIUNII EUROPENE PRIVIND SIGURANŢA ŞI SECURITATEA ALIMENTARĂ</a:t>
            </a:r>
            <a:endParaRPr lang="ro-RO" sz="1600" dirty="0" smtClean="0"/>
          </a:p>
          <a:p>
            <a:r>
              <a:rPr lang="it-IT" b="1" dirty="0"/>
              <a:t> </a:t>
            </a:r>
            <a:endParaRPr lang="ro-RO" sz="1600" dirty="0"/>
          </a:p>
          <a:p>
            <a:r>
              <a:rPr lang="it-IT" b="1" dirty="0"/>
              <a:t> </a:t>
            </a:r>
            <a:r>
              <a:rPr lang="ro-RO" b="1" dirty="0" smtClean="0"/>
              <a:t>Ce </a:t>
            </a:r>
            <a:r>
              <a:rPr lang="ro-RO" b="1" dirty="0"/>
              <a:t>este Uniunea </a:t>
            </a:r>
            <a:r>
              <a:rPr lang="ro-RO" b="1" dirty="0" smtClean="0"/>
              <a:t>Europeană</a:t>
            </a:r>
            <a:endParaRPr lang="en-GB" b="1" dirty="0" smtClean="0"/>
          </a:p>
          <a:p>
            <a:endParaRPr lang="en-GB" b="1" dirty="0"/>
          </a:p>
          <a:p>
            <a:r>
              <a:rPr lang="ro-RO" b="1" dirty="0" smtClean="0"/>
              <a:t>Aquis-ul </a:t>
            </a:r>
            <a:r>
              <a:rPr lang="ro-RO" b="1" dirty="0"/>
              <a:t>comunitar </a:t>
            </a:r>
            <a:endParaRPr lang="en-GB" b="1" dirty="0" smtClean="0"/>
          </a:p>
          <a:p>
            <a:endParaRPr lang="en-GB" b="1" dirty="0"/>
          </a:p>
          <a:p>
            <a:r>
              <a:rPr lang="ro-RO" b="1" dirty="0" smtClean="0"/>
              <a:t>Instituţii </a:t>
            </a:r>
            <a:r>
              <a:rPr lang="ro-RO" b="1" dirty="0"/>
              <a:t>ale Uniunii </a:t>
            </a:r>
            <a:r>
              <a:rPr lang="ro-RO" b="1" dirty="0" smtClean="0"/>
              <a:t>Europene</a:t>
            </a:r>
            <a:endParaRPr lang="en-GB" b="1" dirty="0" smtClean="0"/>
          </a:p>
          <a:p>
            <a:endParaRPr lang="en-GB" b="1" dirty="0"/>
          </a:p>
          <a:p>
            <a:r>
              <a:rPr lang="ro-RO" b="1" dirty="0" smtClean="0"/>
              <a:t>Cadrul </a:t>
            </a:r>
            <a:r>
              <a:rPr lang="ro-RO" b="1" dirty="0"/>
              <a:t>instituţional al politicii europene de protecţie a </a:t>
            </a:r>
            <a:r>
              <a:rPr lang="ro-RO" b="1" dirty="0" smtClean="0"/>
              <a:t>consumatorilor</a:t>
            </a:r>
            <a:endParaRPr lang="en-GB" b="1" dirty="0" smtClean="0"/>
          </a:p>
          <a:p>
            <a:endParaRPr lang="en-GB" b="1" dirty="0"/>
          </a:p>
          <a:p>
            <a:r>
              <a:rPr lang="ro-RO" b="1" dirty="0" smtClean="0"/>
              <a:t>Cartea </a:t>
            </a:r>
            <a:r>
              <a:rPr lang="ro-RO" b="1" dirty="0"/>
              <a:t>Albă a Siguranţei </a:t>
            </a:r>
            <a:r>
              <a:rPr lang="ro-RO" b="1" dirty="0" smtClean="0"/>
              <a:t>Alimentare</a:t>
            </a:r>
            <a:endParaRPr lang="en-GB" b="1" dirty="0"/>
          </a:p>
          <a:p>
            <a:endParaRPr lang="en-GB" b="1" dirty="0" smtClean="0"/>
          </a:p>
          <a:p>
            <a:r>
              <a:rPr lang="ro-RO" b="1" dirty="0" smtClean="0"/>
              <a:t>Autoritatea </a:t>
            </a:r>
            <a:r>
              <a:rPr lang="ro-RO" b="1" dirty="0"/>
              <a:t>Europeană pentru Siguranţa Alimentelor (EFSA - European Food Safety </a:t>
            </a:r>
            <a:r>
              <a:rPr lang="ro-RO" b="1" dirty="0" smtClean="0"/>
              <a:t>Authority)</a:t>
            </a:r>
            <a:endParaRPr lang="en-GB" b="1" dirty="0" smtClean="0"/>
          </a:p>
          <a:p>
            <a:endParaRPr lang="en-GB" b="1" dirty="0"/>
          </a:p>
          <a:p>
            <a:r>
              <a:rPr lang="ro-RO" b="1" dirty="0" smtClean="0"/>
              <a:t>Dimensiunea </a:t>
            </a:r>
            <a:r>
              <a:rPr lang="ro-RO" b="1" dirty="0"/>
              <a:t>europeană a politicii de protecţie a consumatorilor </a:t>
            </a:r>
          </a:p>
          <a:p>
            <a:endParaRPr lang="ro-RO" dirty="0"/>
          </a:p>
        </p:txBody>
      </p:sp>
    </p:spTree>
    <p:extLst>
      <p:ext uri="{BB962C8B-B14F-4D97-AF65-F5344CB8AC3E}">
        <p14:creationId xmlns:p14="http://schemas.microsoft.com/office/powerpoint/2010/main" val="1251395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836712"/>
            <a:ext cx="6768752" cy="5078313"/>
          </a:xfrm>
          <a:prstGeom prst="rect">
            <a:avLst/>
          </a:prstGeom>
          <a:noFill/>
        </p:spPr>
        <p:txBody>
          <a:bodyPr wrap="square" rtlCol="0">
            <a:spAutoFit/>
          </a:bodyPr>
          <a:lstStyle/>
          <a:p>
            <a:r>
              <a:rPr lang="ro-RO" b="1" dirty="0"/>
              <a:t>Autoritatea Europeană pentru Siguranţa Alimentelor (EFSA - European Food Safety Authority</a:t>
            </a:r>
            <a:r>
              <a:rPr lang="ro-RO" b="1" dirty="0" smtClean="0"/>
              <a:t>)</a:t>
            </a:r>
            <a:endParaRPr lang="en-GB" b="1" dirty="0" smtClean="0"/>
          </a:p>
          <a:p>
            <a:endParaRPr lang="en-GB" b="1" dirty="0"/>
          </a:p>
          <a:p>
            <a:r>
              <a:rPr lang="ro-RO" dirty="0"/>
              <a:t>Reglementarea nr. 178/2002 a Consiliului şi Parlamentului European care furnizează baza juridică a înfiinţării Autorităţii Europene pentru Siguranţa Alimentelor (EFSA) a fost adoptată la 28 ianuarie </a:t>
            </a:r>
            <a:r>
              <a:rPr lang="ro-RO" dirty="0" smtClean="0"/>
              <a:t>2002</a:t>
            </a:r>
            <a:endParaRPr lang="en-GB" dirty="0" smtClean="0"/>
          </a:p>
          <a:p>
            <a:endParaRPr lang="en-GB" dirty="0"/>
          </a:p>
          <a:p>
            <a:pPr lvl="0"/>
            <a:r>
              <a:rPr lang="en-US" dirty="0" err="1"/>
              <a:t>Reglementarea</a:t>
            </a:r>
            <a:r>
              <a:rPr lang="en-US" dirty="0"/>
              <a:t> </a:t>
            </a:r>
            <a:r>
              <a:rPr lang="en-US" dirty="0" err="1"/>
              <a:t>urmăreşte</a:t>
            </a:r>
            <a:r>
              <a:rPr lang="ro-RO" dirty="0" smtClean="0"/>
              <a:t>:</a:t>
            </a:r>
            <a:endParaRPr lang="en-GB" dirty="0" smtClean="0"/>
          </a:p>
          <a:p>
            <a:pPr lvl="0"/>
            <a:endParaRPr lang="ro-RO" dirty="0"/>
          </a:p>
          <a:p>
            <a:pPr lvl="0"/>
            <a:r>
              <a:rPr lang="ro-RO" dirty="0"/>
              <a:t>crearea unei baze comune pentru statele membre în domeniul alimentar şi al hranei pentru animale, în privinţa conceptelor, principiilor şi procedurilor aplicabile, cu accent asupra necesităţii siguranţei alimentelor şi protecţiei sănătăţii pe plan intern şi extern; </a:t>
            </a:r>
            <a:endParaRPr lang="en-GB" dirty="0" smtClean="0"/>
          </a:p>
          <a:p>
            <a:pPr lvl="0"/>
            <a:endParaRPr lang="ro-RO" dirty="0"/>
          </a:p>
          <a:p>
            <a:pPr lvl="0"/>
            <a:r>
              <a:rPr lang="ro-RO" dirty="0"/>
              <a:t>legea alimentară </a:t>
            </a:r>
            <a:endParaRPr lang="en-GB" dirty="0" smtClean="0"/>
          </a:p>
          <a:p>
            <a:pPr lvl="0"/>
            <a:r>
              <a:rPr lang="ro-RO" dirty="0" smtClean="0"/>
              <a:t>urmăreşte </a:t>
            </a:r>
            <a:r>
              <a:rPr lang="ro-RO" dirty="0"/>
              <a:t>reducerea şi evitarea riscurilor pentru sănătate;</a:t>
            </a:r>
          </a:p>
          <a:p>
            <a:pPr lvl="0"/>
            <a:endParaRPr lang="en-GB" dirty="0" smtClean="0"/>
          </a:p>
          <a:p>
            <a:endParaRPr lang="ro-RO" dirty="0"/>
          </a:p>
        </p:txBody>
      </p:sp>
    </p:spTree>
    <p:extLst>
      <p:ext uri="{BB962C8B-B14F-4D97-AF65-F5344CB8AC3E}">
        <p14:creationId xmlns:p14="http://schemas.microsoft.com/office/powerpoint/2010/main" val="61077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1196752"/>
            <a:ext cx="6768752" cy="2862322"/>
          </a:xfrm>
          <a:prstGeom prst="rect">
            <a:avLst/>
          </a:prstGeom>
          <a:noFill/>
        </p:spPr>
        <p:txBody>
          <a:bodyPr wrap="square" rtlCol="0">
            <a:spAutoFit/>
          </a:bodyPr>
          <a:lstStyle/>
          <a:p>
            <a:r>
              <a:rPr lang="en-US" dirty="0" err="1"/>
              <a:t>Legislaţia</a:t>
            </a:r>
            <a:r>
              <a:rPr lang="en-US" dirty="0"/>
              <a:t> </a:t>
            </a:r>
            <a:r>
              <a:rPr lang="en-US" dirty="0" err="1"/>
              <a:t>în</a:t>
            </a:r>
            <a:r>
              <a:rPr lang="en-US" dirty="0"/>
              <a:t> </a:t>
            </a:r>
            <a:r>
              <a:rPr lang="en-US" dirty="0" err="1"/>
              <a:t>domeniul</a:t>
            </a:r>
            <a:r>
              <a:rPr lang="en-US" dirty="0"/>
              <a:t> </a:t>
            </a:r>
            <a:r>
              <a:rPr lang="en-US" dirty="0" err="1"/>
              <a:t>alimentelor</a:t>
            </a:r>
            <a:r>
              <a:rPr lang="en-US" dirty="0"/>
              <a:t> </a:t>
            </a:r>
            <a:r>
              <a:rPr lang="en-US" dirty="0" err="1"/>
              <a:t>urmăreşte</a:t>
            </a:r>
            <a:r>
              <a:rPr lang="en-US" dirty="0"/>
              <a:t> </a:t>
            </a:r>
            <a:r>
              <a:rPr lang="en-US" dirty="0" err="1"/>
              <a:t>să</a:t>
            </a:r>
            <a:r>
              <a:rPr lang="en-US" dirty="0"/>
              <a:t> </a:t>
            </a:r>
            <a:r>
              <a:rPr lang="en-US" dirty="0" err="1"/>
              <a:t>protejeze</a:t>
            </a:r>
            <a:r>
              <a:rPr lang="en-US" dirty="0"/>
              <a:t> </a:t>
            </a:r>
            <a:r>
              <a:rPr lang="en-US" dirty="0" err="1"/>
              <a:t>interesele</a:t>
            </a:r>
            <a:r>
              <a:rPr lang="en-US" dirty="0"/>
              <a:t> </a:t>
            </a:r>
            <a:r>
              <a:rPr lang="en-US" dirty="0" err="1" smtClean="0"/>
              <a:t>consumatorilor</a:t>
            </a:r>
            <a:r>
              <a:rPr lang="en-US" dirty="0" smtClean="0"/>
              <a:t> </a:t>
            </a:r>
            <a:r>
              <a:rPr lang="en-US" dirty="0" err="1"/>
              <a:t>şi</a:t>
            </a:r>
            <a:r>
              <a:rPr lang="en-US" dirty="0"/>
              <a:t> </a:t>
            </a:r>
            <a:r>
              <a:rPr lang="en-US" dirty="0" err="1"/>
              <a:t>să</a:t>
            </a:r>
            <a:r>
              <a:rPr lang="en-US" dirty="0"/>
              <a:t> le </a:t>
            </a:r>
            <a:r>
              <a:rPr lang="en-US" dirty="0" err="1"/>
              <a:t>furnizeze</a:t>
            </a:r>
            <a:r>
              <a:rPr lang="en-US" dirty="0"/>
              <a:t> </a:t>
            </a:r>
            <a:r>
              <a:rPr lang="en-US" dirty="0" err="1"/>
              <a:t>informaţiile</a:t>
            </a:r>
            <a:r>
              <a:rPr lang="en-US" dirty="0"/>
              <a:t> </a:t>
            </a:r>
            <a:r>
              <a:rPr lang="en-US" dirty="0" err="1"/>
              <a:t>necesare</a:t>
            </a:r>
            <a:r>
              <a:rPr lang="en-US" dirty="0"/>
              <a:t>, </a:t>
            </a:r>
            <a:r>
              <a:rPr lang="en-US" dirty="0" err="1"/>
              <a:t>pentru</a:t>
            </a:r>
            <a:r>
              <a:rPr lang="en-US" dirty="0"/>
              <a:t> a </a:t>
            </a:r>
            <a:r>
              <a:rPr lang="en-US" dirty="0" err="1"/>
              <a:t>alege</a:t>
            </a:r>
            <a:r>
              <a:rPr lang="en-US" dirty="0"/>
              <a:t> </a:t>
            </a:r>
            <a:r>
              <a:rPr lang="en-US" dirty="0" err="1"/>
              <a:t>în</a:t>
            </a:r>
            <a:r>
              <a:rPr lang="en-US" dirty="0"/>
              <a:t> </a:t>
            </a:r>
            <a:r>
              <a:rPr lang="en-US" dirty="0" err="1"/>
              <a:t>cunoştinţă</a:t>
            </a:r>
            <a:r>
              <a:rPr lang="en-US" dirty="0"/>
              <a:t> de </a:t>
            </a:r>
            <a:r>
              <a:rPr lang="en-US" dirty="0" err="1"/>
              <a:t>cauză</a:t>
            </a:r>
            <a:r>
              <a:rPr lang="en-US" dirty="0"/>
              <a:t> </a:t>
            </a:r>
            <a:r>
              <a:rPr lang="en-US" dirty="0" err="1"/>
              <a:t>alimentele</a:t>
            </a:r>
            <a:r>
              <a:rPr lang="en-US" dirty="0"/>
              <a:t> </a:t>
            </a:r>
            <a:r>
              <a:rPr lang="en-US" dirty="0" err="1"/>
              <a:t>pe</a:t>
            </a:r>
            <a:r>
              <a:rPr lang="en-US" dirty="0"/>
              <a:t> care le </a:t>
            </a:r>
            <a:r>
              <a:rPr lang="en-US" dirty="0" err="1"/>
              <a:t>consumă</a:t>
            </a:r>
            <a:r>
              <a:rPr lang="en-US" dirty="0"/>
              <a:t>, </a:t>
            </a:r>
            <a:r>
              <a:rPr lang="en-US" dirty="0" err="1"/>
              <a:t>şi</a:t>
            </a:r>
            <a:r>
              <a:rPr lang="en-US" dirty="0"/>
              <a:t> </a:t>
            </a:r>
            <a:r>
              <a:rPr lang="en-US" dirty="0" err="1"/>
              <a:t>vizează</a:t>
            </a:r>
            <a:r>
              <a:rPr lang="en-US" dirty="0"/>
              <a:t> </a:t>
            </a:r>
            <a:r>
              <a:rPr lang="en-US" dirty="0" err="1"/>
              <a:t>prevenirea</a:t>
            </a:r>
            <a:r>
              <a:rPr lang="en-US" dirty="0" smtClean="0"/>
              <a:t>:</a:t>
            </a:r>
          </a:p>
          <a:p>
            <a:endParaRPr lang="ro-RO" dirty="0"/>
          </a:p>
          <a:p>
            <a:r>
              <a:rPr lang="en-US" dirty="0"/>
              <a:t>    </a:t>
            </a:r>
            <a:r>
              <a:rPr lang="pt-BR" dirty="0"/>
              <a:t>a) practicilor frauduloase sau înşelătoare</a:t>
            </a:r>
            <a:r>
              <a:rPr lang="pt-BR" dirty="0" smtClean="0"/>
              <a:t>;</a:t>
            </a:r>
          </a:p>
          <a:p>
            <a:endParaRPr lang="ro-RO" dirty="0"/>
          </a:p>
          <a:p>
            <a:r>
              <a:rPr lang="pt-BR" dirty="0"/>
              <a:t>    b) falsificării alimentelor</a:t>
            </a:r>
            <a:r>
              <a:rPr lang="pt-BR" dirty="0" smtClean="0"/>
              <a:t>;</a:t>
            </a:r>
          </a:p>
          <a:p>
            <a:endParaRPr lang="ro-RO" dirty="0"/>
          </a:p>
          <a:p>
            <a:r>
              <a:rPr lang="pt-BR" dirty="0"/>
              <a:t>    </a:t>
            </a:r>
            <a:r>
              <a:rPr lang="it-IT" dirty="0"/>
              <a:t>c) oricăror practici care pot să inducă în eroare consumatorul</a:t>
            </a:r>
            <a:endParaRPr lang="ro-RO" dirty="0"/>
          </a:p>
        </p:txBody>
      </p:sp>
    </p:spTree>
    <p:extLst>
      <p:ext uri="{BB962C8B-B14F-4D97-AF65-F5344CB8AC3E}">
        <p14:creationId xmlns:p14="http://schemas.microsoft.com/office/powerpoint/2010/main" val="688451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980728"/>
            <a:ext cx="6696744" cy="3139321"/>
          </a:xfrm>
          <a:prstGeom prst="rect">
            <a:avLst/>
          </a:prstGeom>
          <a:noFill/>
        </p:spPr>
        <p:txBody>
          <a:bodyPr wrap="square" rtlCol="0">
            <a:spAutoFit/>
          </a:bodyPr>
          <a:lstStyle/>
          <a:p>
            <a:r>
              <a:rPr lang="pt-BR" dirty="0"/>
              <a:t>Pentru realizarea siguranţei alimentelor trebuie respectate următoarele cerinţe</a:t>
            </a:r>
            <a:r>
              <a:rPr lang="pt-BR" dirty="0" smtClean="0"/>
              <a:t>:</a:t>
            </a:r>
          </a:p>
          <a:p>
            <a:endParaRPr lang="ro-RO" dirty="0"/>
          </a:p>
          <a:p>
            <a:r>
              <a:rPr lang="pt-BR" dirty="0"/>
              <a:t>    a) alimentele nu trebuie puse pe piaţă dacă nu sunt sigure</a:t>
            </a:r>
            <a:r>
              <a:rPr lang="pt-BR" dirty="0" smtClean="0"/>
              <a:t>;</a:t>
            </a:r>
          </a:p>
          <a:p>
            <a:endParaRPr lang="ro-RO" dirty="0"/>
          </a:p>
          <a:p>
            <a:r>
              <a:rPr lang="pt-BR" dirty="0"/>
              <a:t>    b) alimentele sunt considerate nesigure dacă sunt dăunătoare pentru sănătate sau improprii pentru consum uman</a:t>
            </a:r>
            <a:r>
              <a:rPr lang="pt-BR" dirty="0" smtClean="0"/>
              <a:t>;</a:t>
            </a:r>
          </a:p>
          <a:p>
            <a:endParaRPr lang="ro-RO" dirty="0"/>
          </a:p>
          <a:p>
            <a:r>
              <a:rPr lang="pt-BR" dirty="0"/>
              <a:t>    c) </a:t>
            </a:r>
            <a:r>
              <a:rPr lang="pt-BR" dirty="0" smtClean="0"/>
              <a:t>se </a:t>
            </a:r>
            <a:r>
              <a:rPr lang="pt-BR" dirty="0"/>
              <a:t>va ţine seama de condiţiile normale de utilizare a alimentelor de către consumator la fiecare etapă a </a:t>
            </a:r>
            <a:r>
              <a:rPr lang="pt-BR" dirty="0" smtClean="0"/>
              <a:t>producerii, prelucrarii si distributiei</a:t>
            </a:r>
            <a:endParaRPr lang="ro-RO" dirty="0"/>
          </a:p>
        </p:txBody>
      </p:sp>
    </p:spTree>
    <p:extLst>
      <p:ext uri="{BB962C8B-B14F-4D97-AF65-F5344CB8AC3E}">
        <p14:creationId xmlns:p14="http://schemas.microsoft.com/office/powerpoint/2010/main" val="4030280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980728"/>
            <a:ext cx="6912768" cy="4524315"/>
          </a:xfrm>
          <a:prstGeom prst="rect">
            <a:avLst/>
          </a:prstGeom>
          <a:noFill/>
        </p:spPr>
        <p:txBody>
          <a:bodyPr wrap="square" rtlCol="0">
            <a:spAutoFit/>
          </a:bodyPr>
          <a:lstStyle/>
          <a:p>
            <a:r>
              <a:rPr lang="pt-BR" dirty="0"/>
              <a:t> d) </a:t>
            </a:r>
            <a:r>
              <a:rPr lang="pt-BR" dirty="0" smtClean="0"/>
              <a:t>trebuie </a:t>
            </a:r>
            <a:r>
              <a:rPr lang="pt-BR" dirty="0"/>
              <a:t>avute în vedere nu numai efectele probabile imediate şi/sau pe termen scurt şi/sau pe termen lung ale acelui aliment asupra sănătăţii persoanei care îl consumă, ci şi efectele asupra generaţiilor </a:t>
            </a:r>
            <a:r>
              <a:rPr lang="pt-BR" dirty="0" smtClean="0"/>
              <a:t>viitoare</a:t>
            </a:r>
          </a:p>
          <a:p>
            <a:endParaRPr lang="pt-BR" dirty="0"/>
          </a:p>
          <a:p>
            <a:r>
              <a:rPr lang="pt-BR" dirty="0"/>
              <a:t>e) </a:t>
            </a:r>
            <a:r>
              <a:rPr lang="pt-BR" dirty="0" smtClean="0"/>
              <a:t>trebuie </a:t>
            </a:r>
            <a:r>
              <a:rPr lang="pt-BR" dirty="0"/>
              <a:t>avut în vedere dacă alimentul este inacceptabil pentru consumul uman în conformitate cu destinaţia de utilizare a acestuia, din motive de contaminare determinate de factori externi sau nu, de alterare, deteriorare ori </a:t>
            </a:r>
            <a:r>
              <a:rPr lang="pt-BR" dirty="0" smtClean="0"/>
              <a:t>degradare</a:t>
            </a:r>
          </a:p>
          <a:p>
            <a:endParaRPr lang="pt-BR" dirty="0"/>
          </a:p>
          <a:p>
            <a:r>
              <a:rPr lang="pt-BR" dirty="0"/>
              <a:t>f) în cazul în care un aliment nesigur face parte dintr-un lot, şarjă sau transport de alimente din aceeaşi clasă ori cu aceeaşi descriere, se presupune că toate alimentele din respectivul lot, şarjă sau transport sunt, de asemenea, nesigure</a:t>
            </a:r>
            <a:endParaRPr lang="pt-BR" dirty="0" smtClean="0"/>
          </a:p>
          <a:p>
            <a:endParaRPr lang="pt-BR" dirty="0"/>
          </a:p>
          <a:p>
            <a:endParaRPr lang="ro-RO" dirty="0"/>
          </a:p>
        </p:txBody>
      </p:sp>
    </p:spTree>
    <p:extLst>
      <p:ext uri="{BB962C8B-B14F-4D97-AF65-F5344CB8AC3E}">
        <p14:creationId xmlns:p14="http://schemas.microsoft.com/office/powerpoint/2010/main" val="2213358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836712"/>
            <a:ext cx="7056784" cy="2862322"/>
          </a:xfrm>
          <a:prstGeom prst="rect">
            <a:avLst/>
          </a:prstGeom>
          <a:noFill/>
        </p:spPr>
        <p:txBody>
          <a:bodyPr wrap="square" rtlCol="0">
            <a:spAutoFit/>
          </a:bodyPr>
          <a:lstStyle/>
          <a:p>
            <a:r>
              <a:rPr lang="pt-BR" dirty="0"/>
              <a:t> </a:t>
            </a:r>
            <a:r>
              <a:rPr lang="it-IT" dirty="0"/>
              <a:t>g) alimentele ce satisfac prevederile legislative specifice care reglementează siguranţa alimentelor sunt considerate că nu reprezintă un risc cu privire la aspectele la care se referă legislaţia respectivă</a:t>
            </a:r>
            <a:r>
              <a:rPr lang="it-IT" dirty="0" smtClean="0"/>
              <a:t>;</a:t>
            </a:r>
          </a:p>
          <a:p>
            <a:endParaRPr lang="ro-RO" dirty="0"/>
          </a:p>
          <a:p>
            <a:r>
              <a:rPr lang="it-IT" dirty="0"/>
              <a:t> </a:t>
            </a:r>
            <a:r>
              <a:rPr lang="en-US" dirty="0" smtClean="0"/>
              <a:t>h</a:t>
            </a:r>
            <a:r>
              <a:rPr lang="en-US" dirty="0"/>
              <a:t>) </a:t>
            </a:r>
            <a:r>
              <a:rPr lang="en-US" dirty="0" err="1" smtClean="0"/>
              <a:t>Autoritatea</a:t>
            </a:r>
            <a:r>
              <a:rPr lang="en-US" dirty="0"/>
              <a:t>, </a:t>
            </a:r>
            <a:r>
              <a:rPr lang="en-US" dirty="0" err="1"/>
              <a:t>împreună</a:t>
            </a:r>
            <a:r>
              <a:rPr lang="en-US" dirty="0"/>
              <a:t> cu </a:t>
            </a:r>
            <a:r>
              <a:rPr lang="en-US" dirty="0" err="1"/>
              <a:t>celelalte</a:t>
            </a:r>
            <a:r>
              <a:rPr lang="en-US" dirty="0"/>
              <a:t> </a:t>
            </a:r>
            <a:r>
              <a:rPr lang="en-US" dirty="0" err="1"/>
              <a:t>autorităţi</a:t>
            </a:r>
            <a:r>
              <a:rPr lang="en-US" dirty="0"/>
              <a:t> </a:t>
            </a:r>
            <a:r>
              <a:rPr lang="en-US" dirty="0" err="1"/>
              <a:t>competente</a:t>
            </a:r>
            <a:r>
              <a:rPr lang="en-US" dirty="0"/>
              <a:t> </a:t>
            </a:r>
            <a:r>
              <a:rPr lang="en-US" dirty="0" err="1"/>
              <a:t>în</a:t>
            </a:r>
            <a:r>
              <a:rPr lang="en-US" dirty="0"/>
              <a:t> </a:t>
            </a:r>
            <a:r>
              <a:rPr lang="en-US" dirty="0" err="1"/>
              <a:t>domeniul</a:t>
            </a:r>
            <a:r>
              <a:rPr lang="en-US" dirty="0"/>
              <a:t> </a:t>
            </a:r>
            <a:r>
              <a:rPr lang="en-US" dirty="0" err="1"/>
              <a:t>siguranţei</a:t>
            </a:r>
            <a:r>
              <a:rPr lang="en-US" dirty="0"/>
              <a:t> </a:t>
            </a:r>
            <a:r>
              <a:rPr lang="en-US" dirty="0" err="1"/>
              <a:t>alimentelor</a:t>
            </a:r>
            <a:r>
              <a:rPr lang="en-US" dirty="0"/>
              <a:t>, </a:t>
            </a:r>
            <a:r>
              <a:rPr lang="en-US" dirty="0" err="1"/>
              <a:t>atunci</a:t>
            </a:r>
            <a:r>
              <a:rPr lang="en-US" dirty="0"/>
              <a:t> </a:t>
            </a:r>
            <a:r>
              <a:rPr lang="en-US" dirty="0" err="1"/>
              <a:t>când</a:t>
            </a:r>
            <a:r>
              <a:rPr lang="en-US" dirty="0"/>
              <a:t> </a:t>
            </a:r>
            <a:r>
              <a:rPr lang="en-US" dirty="0" err="1"/>
              <a:t>este</a:t>
            </a:r>
            <a:r>
              <a:rPr lang="en-US" dirty="0"/>
              <a:t> </a:t>
            </a:r>
            <a:r>
              <a:rPr lang="en-US" dirty="0" err="1"/>
              <a:t>cazul</a:t>
            </a:r>
            <a:r>
              <a:rPr lang="en-US" dirty="0"/>
              <a:t>, </a:t>
            </a:r>
            <a:r>
              <a:rPr lang="en-US" dirty="0" smtClean="0"/>
              <a:t> </a:t>
            </a:r>
            <a:r>
              <a:rPr lang="en-US" dirty="0" err="1" smtClean="0"/>
              <a:t>poate</a:t>
            </a:r>
            <a:r>
              <a:rPr lang="en-US" dirty="0" smtClean="0"/>
              <a:t> </a:t>
            </a:r>
            <a:r>
              <a:rPr lang="en-US" dirty="0" err="1" smtClean="0"/>
              <a:t>să</a:t>
            </a:r>
            <a:r>
              <a:rPr lang="en-US" dirty="0" smtClean="0"/>
              <a:t> </a:t>
            </a:r>
            <a:r>
              <a:rPr lang="en-US" dirty="0" err="1"/>
              <a:t>ia</a:t>
            </a:r>
            <a:r>
              <a:rPr lang="en-US" dirty="0"/>
              <a:t> </a:t>
            </a:r>
            <a:r>
              <a:rPr lang="en-US" dirty="0" err="1"/>
              <a:t>măsuri</a:t>
            </a:r>
            <a:r>
              <a:rPr lang="en-US" dirty="0"/>
              <a:t> </a:t>
            </a:r>
            <a:r>
              <a:rPr lang="en-US" dirty="0" err="1"/>
              <a:t>corespunzătoare</a:t>
            </a:r>
            <a:r>
              <a:rPr lang="en-US" dirty="0"/>
              <a:t> </a:t>
            </a:r>
            <a:r>
              <a:rPr lang="en-US" dirty="0" err="1"/>
              <a:t>pentru</a:t>
            </a:r>
            <a:r>
              <a:rPr lang="en-US" dirty="0"/>
              <a:t> a </a:t>
            </a:r>
            <a:r>
              <a:rPr lang="en-US" dirty="0" err="1"/>
              <a:t>impune</a:t>
            </a:r>
            <a:r>
              <a:rPr lang="en-US" dirty="0"/>
              <a:t> </a:t>
            </a:r>
            <a:r>
              <a:rPr lang="en-US" dirty="0" err="1"/>
              <a:t>restricţii</a:t>
            </a:r>
            <a:r>
              <a:rPr lang="en-US" dirty="0"/>
              <a:t> </a:t>
            </a:r>
            <a:r>
              <a:rPr lang="en-US" dirty="0" err="1"/>
              <a:t>privind</a:t>
            </a:r>
            <a:r>
              <a:rPr lang="en-US" dirty="0"/>
              <a:t> </a:t>
            </a:r>
            <a:r>
              <a:rPr lang="en-US" dirty="0" err="1"/>
              <a:t>punerea</a:t>
            </a:r>
            <a:r>
              <a:rPr lang="en-US" dirty="0"/>
              <a:t> </a:t>
            </a:r>
            <a:r>
              <a:rPr lang="en-US" dirty="0" err="1"/>
              <a:t>pe</a:t>
            </a:r>
            <a:r>
              <a:rPr lang="en-US" dirty="0"/>
              <a:t> </a:t>
            </a:r>
            <a:r>
              <a:rPr lang="en-US" dirty="0" err="1"/>
              <a:t>piaţă</a:t>
            </a:r>
            <a:r>
              <a:rPr lang="en-US" dirty="0"/>
              <a:t> a </a:t>
            </a:r>
            <a:r>
              <a:rPr lang="en-US" dirty="0" err="1" smtClean="0"/>
              <a:t>unui</a:t>
            </a:r>
            <a:r>
              <a:rPr lang="en-US" dirty="0" smtClean="0"/>
              <a:t> aliment </a:t>
            </a:r>
            <a:r>
              <a:rPr lang="en-US" dirty="0" err="1" smtClean="0"/>
              <a:t>sau</a:t>
            </a:r>
            <a:r>
              <a:rPr lang="en-US" dirty="0" smtClean="0"/>
              <a:t> </a:t>
            </a:r>
            <a:r>
              <a:rPr lang="en-US" dirty="0" err="1"/>
              <a:t>să</a:t>
            </a:r>
            <a:r>
              <a:rPr lang="en-US" dirty="0"/>
              <a:t> </a:t>
            </a:r>
            <a:r>
              <a:rPr lang="en-US" dirty="0" err="1"/>
              <a:t>solicite</a:t>
            </a:r>
            <a:r>
              <a:rPr lang="en-US" dirty="0"/>
              <a:t> </a:t>
            </a:r>
            <a:r>
              <a:rPr lang="en-US" dirty="0" err="1"/>
              <a:t>retragerea</a:t>
            </a:r>
            <a:r>
              <a:rPr lang="en-US" dirty="0"/>
              <a:t> </a:t>
            </a:r>
            <a:r>
              <a:rPr lang="en-US" dirty="0" err="1"/>
              <a:t>acestuia</a:t>
            </a:r>
            <a:r>
              <a:rPr lang="en-US" dirty="0"/>
              <a:t> de </a:t>
            </a:r>
            <a:r>
              <a:rPr lang="en-US" dirty="0" err="1"/>
              <a:t>pe</a:t>
            </a:r>
            <a:r>
              <a:rPr lang="en-US" dirty="0"/>
              <a:t> </a:t>
            </a:r>
            <a:r>
              <a:rPr lang="en-US" dirty="0" err="1"/>
              <a:t>piaţă</a:t>
            </a:r>
            <a:r>
              <a:rPr lang="en-US" dirty="0"/>
              <a:t>, </a:t>
            </a:r>
            <a:r>
              <a:rPr lang="en-US" dirty="0" err="1"/>
              <a:t>în</a:t>
            </a:r>
            <a:r>
              <a:rPr lang="en-US" dirty="0"/>
              <a:t> </a:t>
            </a:r>
            <a:r>
              <a:rPr lang="en-US" dirty="0" err="1"/>
              <a:t>cazul</a:t>
            </a:r>
            <a:r>
              <a:rPr lang="en-US" dirty="0"/>
              <a:t> </a:t>
            </a:r>
            <a:r>
              <a:rPr lang="en-US" dirty="0" err="1"/>
              <a:t>în</a:t>
            </a:r>
            <a:r>
              <a:rPr lang="en-US" dirty="0"/>
              <a:t> care </a:t>
            </a:r>
            <a:r>
              <a:rPr lang="en-US" dirty="0" err="1"/>
              <a:t>există</a:t>
            </a:r>
            <a:r>
              <a:rPr lang="en-US" dirty="0"/>
              <a:t> motive de a se </a:t>
            </a:r>
            <a:r>
              <a:rPr lang="en-US" dirty="0" err="1"/>
              <a:t>suspecta</a:t>
            </a:r>
            <a:r>
              <a:rPr lang="en-US" dirty="0"/>
              <a:t> </a:t>
            </a:r>
            <a:r>
              <a:rPr lang="en-US" dirty="0" err="1"/>
              <a:t>că</a:t>
            </a:r>
            <a:r>
              <a:rPr lang="en-US" dirty="0"/>
              <a:t>, </a:t>
            </a:r>
            <a:r>
              <a:rPr lang="en-US" dirty="0" err="1"/>
              <a:t>în</a:t>
            </a:r>
            <a:r>
              <a:rPr lang="en-US" dirty="0"/>
              <a:t> </a:t>
            </a:r>
            <a:r>
              <a:rPr lang="en-US" dirty="0" err="1"/>
              <a:t>pofida</a:t>
            </a:r>
            <a:r>
              <a:rPr lang="en-US" dirty="0"/>
              <a:t> </a:t>
            </a:r>
            <a:r>
              <a:rPr lang="en-US" dirty="0" err="1"/>
              <a:t>unei</a:t>
            </a:r>
            <a:r>
              <a:rPr lang="en-US" dirty="0"/>
              <a:t> </a:t>
            </a:r>
            <a:r>
              <a:rPr lang="en-US" dirty="0" err="1"/>
              <a:t>asemenea</a:t>
            </a:r>
            <a:r>
              <a:rPr lang="en-US" dirty="0"/>
              <a:t> </a:t>
            </a:r>
            <a:r>
              <a:rPr lang="en-US" dirty="0" err="1"/>
              <a:t>conformităţi</a:t>
            </a:r>
            <a:r>
              <a:rPr lang="en-US" dirty="0"/>
              <a:t>, </a:t>
            </a:r>
            <a:r>
              <a:rPr lang="en-US" dirty="0" err="1"/>
              <a:t>alimentul</a:t>
            </a:r>
            <a:r>
              <a:rPr lang="en-US" dirty="0"/>
              <a:t> </a:t>
            </a:r>
            <a:r>
              <a:rPr lang="en-US" dirty="0" err="1"/>
              <a:t>este</a:t>
            </a:r>
            <a:r>
              <a:rPr lang="en-US" dirty="0"/>
              <a:t> </a:t>
            </a:r>
            <a:r>
              <a:rPr lang="en-US" dirty="0" err="1"/>
              <a:t>nesigur</a:t>
            </a:r>
            <a:endParaRPr lang="ro-RO" dirty="0"/>
          </a:p>
        </p:txBody>
      </p:sp>
    </p:spTree>
    <p:extLst>
      <p:ext uri="{BB962C8B-B14F-4D97-AF65-F5344CB8AC3E}">
        <p14:creationId xmlns:p14="http://schemas.microsoft.com/office/powerpoint/2010/main" val="1321683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404664"/>
            <a:ext cx="7272808" cy="4247317"/>
          </a:xfrm>
          <a:prstGeom prst="rect">
            <a:avLst/>
          </a:prstGeom>
          <a:noFill/>
        </p:spPr>
        <p:txBody>
          <a:bodyPr wrap="square" rtlCol="0">
            <a:spAutoFit/>
          </a:bodyPr>
          <a:lstStyle/>
          <a:p>
            <a:r>
              <a:rPr lang="en-US" dirty="0"/>
              <a:t> </a:t>
            </a:r>
            <a:endParaRPr lang="ro-RO" dirty="0"/>
          </a:p>
          <a:p>
            <a:r>
              <a:rPr lang="en-US" dirty="0"/>
              <a:t>    </a:t>
            </a:r>
            <a:r>
              <a:rPr lang="en-US" b="1" dirty="0" err="1"/>
              <a:t>Cerinţele</a:t>
            </a:r>
            <a:r>
              <a:rPr lang="en-US" b="1" dirty="0"/>
              <a:t> </a:t>
            </a:r>
            <a:r>
              <a:rPr lang="en-US" b="1" dirty="0" err="1"/>
              <a:t>privind</a:t>
            </a:r>
            <a:r>
              <a:rPr lang="en-US" b="1" dirty="0"/>
              <a:t> </a:t>
            </a:r>
            <a:r>
              <a:rPr lang="en-US" b="1" dirty="0" err="1"/>
              <a:t>siguranţa</a:t>
            </a:r>
            <a:r>
              <a:rPr lang="en-US" b="1" dirty="0"/>
              <a:t> </a:t>
            </a:r>
            <a:r>
              <a:rPr lang="en-US" b="1" dirty="0" err="1"/>
              <a:t>hranei</a:t>
            </a:r>
            <a:r>
              <a:rPr lang="en-US" b="1" dirty="0"/>
              <a:t> </a:t>
            </a:r>
            <a:r>
              <a:rPr lang="en-US" b="1" dirty="0" err="1"/>
              <a:t>pentru</a:t>
            </a:r>
            <a:r>
              <a:rPr lang="en-US" b="1" dirty="0"/>
              <a:t> </a:t>
            </a:r>
            <a:r>
              <a:rPr lang="en-US" b="1" dirty="0" err="1" smtClean="0"/>
              <a:t>animale</a:t>
            </a:r>
            <a:endParaRPr lang="en-US" b="1" dirty="0" smtClean="0"/>
          </a:p>
          <a:p>
            <a:endParaRPr lang="ro-RO" dirty="0"/>
          </a:p>
          <a:p>
            <a:r>
              <a:rPr lang="en-US" dirty="0"/>
              <a:t>    a) </a:t>
            </a:r>
            <a:r>
              <a:rPr lang="en-US" dirty="0" err="1"/>
              <a:t>hrana</a:t>
            </a:r>
            <a:r>
              <a:rPr lang="en-US" dirty="0"/>
              <a:t> </a:t>
            </a:r>
            <a:r>
              <a:rPr lang="en-US" dirty="0" err="1"/>
              <a:t>pentru</a:t>
            </a:r>
            <a:r>
              <a:rPr lang="en-US" dirty="0"/>
              <a:t> </a:t>
            </a:r>
            <a:r>
              <a:rPr lang="en-US" dirty="0" err="1"/>
              <a:t>animale</a:t>
            </a:r>
            <a:r>
              <a:rPr lang="en-US" dirty="0"/>
              <a:t> nu </a:t>
            </a:r>
            <a:r>
              <a:rPr lang="en-US" dirty="0" err="1"/>
              <a:t>va</a:t>
            </a:r>
            <a:r>
              <a:rPr lang="en-US" dirty="0"/>
              <a:t> </a:t>
            </a:r>
            <a:r>
              <a:rPr lang="en-US" dirty="0" err="1"/>
              <a:t>fi</a:t>
            </a:r>
            <a:r>
              <a:rPr lang="en-US" dirty="0"/>
              <a:t> </a:t>
            </a:r>
            <a:r>
              <a:rPr lang="en-US" dirty="0" err="1"/>
              <a:t>pusă</a:t>
            </a:r>
            <a:r>
              <a:rPr lang="en-US" dirty="0"/>
              <a:t> </a:t>
            </a:r>
            <a:r>
              <a:rPr lang="en-US" dirty="0" err="1"/>
              <a:t>pe</a:t>
            </a:r>
            <a:r>
              <a:rPr lang="en-US" dirty="0"/>
              <a:t> </a:t>
            </a:r>
            <a:r>
              <a:rPr lang="en-US" dirty="0" err="1"/>
              <a:t>piaţă</a:t>
            </a:r>
            <a:r>
              <a:rPr lang="en-US" dirty="0"/>
              <a:t> </a:t>
            </a:r>
            <a:r>
              <a:rPr lang="en-US" dirty="0" err="1"/>
              <a:t>sau</a:t>
            </a:r>
            <a:r>
              <a:rPr lang="en-US" dirty="0"/>
              <a:t> </a:t>
            </a:r>
            <a:r>
              <a:rPr lang="en-US" dirty="0" err="1"/>
              <a:t>utilizată</a:t>
            </a:r>
            <a:r>
              <a:rPr lang="en-US" dirty="0"/>
              <a:t> </a:t>
            </a:r>
            <a:r>
              <a:rPr lang="en-US" dirty="0" err="1"/>
              <a:t>în</a:t>
            </a:r>
            <a:r>
              <a:rPr lang="en-US" dirty="0"/>
              <a:t> </a:t>
            </a:r>
            <a:r>
              <a:rPr lang="en-US" dirty="0" err="1"/>
              <a:t>hrana</a:t>
            </a:r>
            <a:r>
              <a:rPr lang="en-US" dirty="0"/>
              <a:t> </a:t>
            </a:r>
            <a:r>
              <a:rPr lang="en-US" dirty="0" err="1"/>
              <a:t>animalelor</a:t>
            </a:r>
            <a:r>
              <a:rPr lang="en-US" dirty="0"/>
              <a:t> </a:t>
            </a:r>
            <a:r>
              <a:rPr lang="en-US" dirty="0" err="1"/>
              <a:t>destinate</a:t>
            </a:r>
            <a:r>
              <a:rPr lang="en-US" dirty="0"/>
              <a:t> </a:t>
            </a:r>
            <a:r>
              <a:rPr lang="en-US" dirty="0" err="1"/>
              <a:t>producţiei</a:t>
            </a:r>
            <a:r>
              <a:rPr lang="en-US" dirty="0"/>
              <a:t> de </a:t>
            </a:r>
            <a:r>
              <a:rPr lang="en-US" dirty="0" err="1"/>
              <a:t>alimente</a:t>
            </a:r>
            <a:r>
              <a:rPr lang="en-US" dirty="0"/>
              <a:t> </a:t>
            </a:r>
            <a:r>
              <a:rPr lang="en-US" dirty="0" err="1"/>
              <a:t>decât</a:t>
            </a:r>
            <a:r>
              <a:rPr lang="en-US" dirty="0"/>
              <a:t> </a:t>
            </a:r>
            <a:r>
              <a:rPr lang="en-US" dirty="0" err="1"/>
              <a:t>dacă</a:t>
            </a:r>
            <a:r>
              <a:rPr lang="en-US" dirty="0"/>
              <a:t> </a:t>
            </a:r>
            <a:r>
              <a:rPr lang="en-US" dirty="0" err="1"/>
              <a:t>este</a:t>
            </a:r>
            <a:r>
              <a:rPr lang="en-US" dirty="0"/>
              <a:t> </a:t>
            </a:r>
            <a:r>
              <a:rPr lang="en-US" dirty="0" err="1"/>
              <a:t>sigură</a:t>
            </a:r>
            <a:r>
              <a:rPr lang="en-US" dirty="0" smtClean="0"/>
              <a:t>;</a:t>
            </a:r>
          </a:p>
          <a:p>
            <a:endParaRPr lang="ro-RO" dirty="0"/>
          </a:p>
          <a:p>
            <a:r>
              <a:rPr lang="en-US" dirty="0"/>
              <a:t>    b) </a:t>
            </a:r>
            <a:r>
              <a:rPr lang="en-US" dirty="0" err="1"/>
              <a:t>hrana</a:t>
            </a:r>
            <a:r>
              <a:rPr lang="en-US" dirty="0"/>
              <a:t> </a:t>
            </a:r>
            <a:r>
              <a:rPr lang="en-US" dirty="0" err="1"/>
              <a:t>pentru</a:t>
            </a:r>
            <a:r>
              <a:rPr lang="en-US" dirty="0"/>
              <a:t> </a:t>
            </a:r>
            <a:r>
              <a:rPr lang="en-US" dirty="0" err="1"/>
              <a:t>animale</a:t>
            </a:r>
            <a:r>
              <a:rPr lang="en-US" dirty="0"/>
              <a:t> </a:t>
            </a:r>
            <a:r>
              <a:rPr lang="en-US" dirty="0" err="1"/>
              <a:t>este</a:t>
            </a:r>
            <a:r>
              <a:rPr lang="en-US" dirty="0"/>
              <a:t> </a:t>
            </a:r>
            <a:r>
              <a:rPr lang="en-US" dirty="0" err="1"/>
              <a:t>considerată</a:t>
            </a:r>
            <a:r>
              <a:rPr lang="en-US" dirty="0"/>
              <a:t> </a:t>
            </a:r>
            <a:r>
              <a:rPr lang="en-US" dirty="0" err="1"/>
              <a:t>nesigură</a:t>
            </a:r>
            <a:r>
              <a:rPr lang="en-US" dirty="0"/>
              <a:t> </a:t>
            </a:r>
            <a:r>
              <a:rPr lang="en-US" dirty="0" err="1"/>
              <a:t>pentru</a:t>
            </a:r>
            <a:r>
              <a:rPr lang="en-US" dirty="0"/>
              <a:t> </a:t>
            </a:r>
            <a:r>
              <a:rPr lang="en-US" dirty="0" err="1"/>
              <a:t>scopul</a:t>
            </a:r>
            <a:r>
              <a:rPr lang="en-US" dirty="0"/>
              <a:t> </a:t>
            </a:r>
            <a:r>
              <a:rPr lang="en-US" dirty="0" err="1"/>
              <a:t>utilizării</a:t>
            </a:r>
            <a:r>
              <a:rPr lang="en-US" dirty="0"/>
              <a:t> </a:t>
            </a:r>
            <a:r>
              <a:rPr lang="en-US" dirty="0" err="1"/>
              <a:t>acesteia</a:t>
            </a:r>
            <a:r>
              <a:rPr lang="en-US" dirty="0"/>
              <a:t>, </a:t>
            </a:r>
            <a:r>
              <a:rPr lang="en-US" dirty="0" err="1"/>
              <a:t>dacă</a:t>
            </a:r>
            <a:r>
              <a:rPr lang="en-US" dirty="0"/>
              <a:t> </a:t>
            </a:r>
            <a:r>
              <a:rPr lang="en-US" dirty="0" err="1"/>
              <a:t>este</a:t>
            </a:r>
            <a:r>
              <a:rPr lang="en-US" dirty="0"/>
              <a:t> </a:t>
            </a:r>
            <a:r>
              <a:rPr lang="en-US" dirty="0" err="1"/>
              <a:t>estimată</a:t>
            </a:r>
            <a:r>
              <a:rPr lang="en-US" dirty="0"/>
              <a:t> a </a:t>
            </a:r>
            <a:r>
              <a:rPr lang="en-US" dirty="0" err="1"/>
              <a:t>avea</a:t>
            </a:r>
            <a:r>
              <a:rPr lang="en-US" dirty="0"/>
              <a:t> un </a:t>
            </a:r>
            <a:r>
              <a:rPr lang="en-US" dirty="0" err="1"/>
              <a:t>efect</a:t>
            </a:r>
            <a:r>
              <a:rPr lang="en-US" dirty="0"/>
              <a:t> </a:t>
            </a:r>
            <a:r>
              <a:rPr lang="en-US" dirty="0" err="1"/>
              <a:t>dăunător</a:t>
            </a:r>
            <a:r>
              <a:rPr lang="en-US" dirty="0"/>
              <a:t> </a:t>
            </a:r>
            <a:r>
              <a:rPr lang="en-US" dirty="0" err="1"/>
              <a:t>pentru</a:t>
            </a:r>
            <a:r>
              <a:rPr lang="en-US" dirty="0"/>
              <a:t> </a:t>
            </a:r>
            <a:r>
              <a:rPr lang="en-US" dirty="0" err="1"/>
              <a:t>sănătatea</a:t>
            </a:r>
            <a:r>
              <a:rPr lang="en-US" dirty="0"/>
              <a:t> </a:t>
            </a:r>
            <a:r>
              <a:rPr lang="en-US" dirty="0" err="1"/>
              <a:t>oamenilor</a:t>
            </a:r>
            <a:r>
              <a:rPr lang="en-US" dirty="0"/>
              <a:t> </a:t>
            </a:r>
            <a:r>
              <a:rPr lang="en-US" dirty="0" err="1"/>
              <a:t>sau</a:t>
            </a:r>
            <a:r>
              <a:rPr lang="en-US" dirty="0"/>
              <a:t> a </a:t>
            </a:r>
            <a:r>
              <a:rPr lang="en-US" dirty="0" err="1"/>
              <a:t>animalelor</a:t>
            </a:r>
            <a:r>
              <a:rPr lang="en-US" dirty="0"/>
              <a:t> </a:t>
            </a:r>
            <a:r>
              <a:rPr lang="en-US" dirty="0" err="1"/>
              <a:t>ori</a:t>
            </a:r>
            <a:r>
              <a:rPr lang="en-US" dirty="0"/>
              <a:t> face ca </a:t>
            </a:r>
            <a:r>
              <a:rPr lang="en-US" dirty="0" err="1"/>
              <a:t>alimentele</a:t>
            </a:r>
            <a:r>
              <a:rPr lang="en-US" dirty="0"/>
              <a:t> derivate din </a:t>
            </a:r>
            <a:r>
              <a:rPr lang="en-US" dirty="0" err="1"/>
              <a:t>animalele</a:t>
            </a:r>
            <a:r>
              <a:rPr lang="en-US" dirty="0"/>
              <a:t> </a:t>
            </a:r>
            <a:r>
              <a:rPr lang="en-US" dirty="0" err="1"/>
              <a:t>destinate</a:t>
            </a:r>
            <a:r>
              <a:rPr lang="en-US" dirty="0"/>
              <a:t> </a:t>
            </a:r>
            <a:r>
              <a:rPr lang="en-US" dirty="0" err="1"/>
              <a:t>producţiei</a:t>
            </a:r>
            <a:r>
              <a:rPr lang="en-US" dirty="0"/>
              <a:t> de </a:t>
            </a:r>
            <a:r>
              <a:rPr lang="en-US" dirty="0" err="1"/>
              <a:t>alimente</a:t>
            </a:r>
            <a:r>
              <a:rPr lang="en-US" dirty="0"/>
              <a:t> </a:t>
            </a:r>
            <a:r>
              <a:rPr lang="en-US" dirty="0" err="1"/>
              <a:t>să</a:t>
            </a:r>
            <a:r>
              <a:rPr lang="en-US" dirty="0"/>
              <a:t> </a:t>
            </a:r>
            <a:r>
              <a:rPr lang="en-US" dirty="0" err="1"/>
              <a:t>devină</a:t>
            </a:r>
            <a:r>
              <a:rPr lang="en-US" dirty="0"/>
              <a:t> </a:t>
            </a:r>
            <a:r>
              <a:rPr lang="en-US" dirty="0" err="1"/>
              <a:t>nesigure</a:t>
            </a:r>
            <a:r>
              <a:rPr lang="en-US" dirty="0"/>
              <a:t> </a:t>
            </a:r>
            <a:r>
              <a:rPr lang="en-US" dirty="0" err="1"/>
              <a:t>pentru</a:t>
            </a:r>
            <a:r>
              <a:rPr lang="en-US" dirty="0"/>
              <a:t> </a:t>
            </a:r>
            <a:r>
              <a:rPr lang="en-US" dirty="0" err="1"/>
              <a:t>consum</a:t>
            </a:r>
            <a:r>
              <a:rPr lang="en-US" dirty="0"/>
              <a:t> </a:t>
            </a:r>
            <a:r>
              <a:rPr lang="en-US" dirty="0" err="1"/>
              <a:t>uman</a:t>
            </a:r>
            <a:r>
              <a:rPr lang="en-US" dirty="0" smtClean="0"/>
              <a:t>;</a:t>
            </a:r>
          </a:p>
          <a:p>
            <a:endParaRPr lang="ro-RO" dirty="0"/>
          </a:p>
          <a:p>
            <a:r>
              <a:rPr lang="en-US" dirty="0"/>
              <a:t>    c) </a:t>
            </a:r>
            <a:r>
              <a:rPr lang="en-US" dirty="0" err="1"/>
              <a:t>în</a:t>
            </a:r>
            <a:r>
              <a:rPr lang="en-US" dirty="0"/>
              <a:t> </a:t>
            </a:r>
            <a:r>
              <a:rPr lang="en-US" dirty="0" err="1"/>
              <a:t>cazul</a:t>
            </a:r>
            <a:r>
              <a:rPr lang="en-US" dirty="0"/>
              <a:t> </a:t>
            </a:r>
            <a:r>
              <a:rPr lang="en-US" dirty="0" err="1"/>
              <a:t>în</a:t>
            </a:r>
            <a:r>
              <a:rPr lang="en-US" dirty="0"/>
              <a:t> care </a:t>
            </a:r>
            <a:r>
              <a:rPr lang="en-US" dirty="0" err="1"/>
              <a:t>hrana</a:t>
            </a:r>
            <a:r>
              <a:rPr lang="en-US" dirty="0"/>
              <a:t> </a:t>
            </a:r>
            <a:r>
              <a:rPr lang="en-US" dirty="0" err="1"/>
              <a:t>pentru</a:t>
            </a:r>
            <a:r>
              <a:rPr lang="en-US" dirty="0"/>
              <a:t> </a:t>
            </a:r>
            <a:r>
              <a:rPr lang="en-US" dirty="0" err="1"/>
              <a:t>animale</a:t>
            </a:r>
            <a:r>
              <a:rPr lang="en-US" dirty="0"/>
              <a:t> care a </a:t>
            </a:r>
            <a:r>
              <a:rPr lang="en-US" dirty="0" err="1"/>
              <a:t>fost</a:t>
            </a:r>
            <a:r>
              <a:rPr lang="en-US" dirty="0"/>
              <a:t> </a:t>
            </a:r>
            <a:r>
              <a:rPr lang="en-US" dirty="0" err="1"/>
              <a:t>identificată</a:t>
            </a:r>
            <a:r>
              <a:rPr lang="en-US" dirty="0"/>
              <a:t> ca </a:t>
            </a:r>
            <a:r>
              <a:rPr lang="en-US" dirty="0" err="1"/>
              <a:t>nesatisfăcând</a:t>
            </a:r>
            <a:r>
              <a:rPr lang="en-US" dirty="0"/>
              <a:t> </a:t>
            </a:r>
            <a:r>
              <a:rPr lang="en-US" dirty="0" err="1"/>
              <a:t>cerinţele</a:t>
            </a:r>
            <a:r>
              <a:rPr lang="en-US" dirty="0"/>
              <a:t> </a:t>
            </a:r>
            <a:r>
              <a:rPr lang="en-US" dirty="0" err="1"/>
              <a:t>privind</a:t>
            </a:r>
            <a:r>
              <a:rPr lang="en-US" dirty="0"/>
              <a:t> </a:t>
            </a:r>
            <a:r>
              <a:rPr lang="en-US" dirty="0" err="1"/>
              <a:t>siguranţa</a:t>
            </a:r>
            <a:r>
              <a:rPr lang="en-US" dirty="0"/>
              <a:t> </a:t>
            </a:r>
            <a:r>
              <a:rPr lang="en-US" dirty="0" err="1"/>
              <a:t>hranei</a:t>
            </a:r>
            <a:r>
              <a:rPr lang="en-US" dirty="0"/>
              <a:t> </a:t>
            </a:r>
            <a:r>
              <a:rPr lang="en-US" dirty="0" err="1"/>
              <a:t>pentru</a:t>
            </a:r>
            <a:r>
              <a:rPr lang="en-US" dirty="0"/>
              <a:t> </a:t>
            </a:r>
            <a:r>
              <a:rPr lang="en-US" dirty="0" err="1"/>
              <a:t>animale</a:t>
            </a:r>
            <a:r>
              <a:rPr lang="en-US" dirty="0"/>
              <a:t> </a:t>
            </a:r>
            <a:r>
              <a:rPr lang="en-US" dirty="0" err="1"/>
              <a:t>este</a:t>
            </a:r>
            <a:r>
              <a:rPr lang="en-US" dirty="0"/>
              <a:t> parte </a:t>
            </a:r>
            <a:r>
              <a:rPr lang="en-US" dirty="0" err="1"/>
              <a:t>dintr</a:t>
            </a:r>
            <a:r>
              <a:rPr lang="en-US" dirty="0"/>
              <a:t>-un </a:t>
            </a:r>
            <a:r>
              <a:rPr lang="en-US" dirty="0" smtClean="0"/>
              <a:t>lot se </a:t>
            </a:r>
            <a:r>
              <a:rPr lang="en-US" dirty="0" err="1"/>
              <a:t>presupune</a:t>
            </a:r>
            <a:r>
              <a:rPr lang="en-US" dirty="0"/>
              <a:t> </a:t>
            </a:r>
            <a:r>
              <a:rPr lang="en-US" dirty="0" err="1"/>
              <a:t>că</a:t>
            </a:r>
            <a:r>
              <a:rPr lang="en-US" dirty="0"/>
              <a:t> </a:t>
            </a:r>
            <a:r>
              <a:rPr lang="en-US" dirty="0" err="1"/>
              <a:t>toată</a:t>
            </a:r>
            <a:r>
              <a:rPr lang="en-US" dirty="0"/>
              <a:t> </a:t>
            </a:r>
            <a:r>
              <a:rPr lang="en-US" dirty="0" err="1"/>
              <a:t>hrana</a:t>
            </a:r>
            <a:r>
              <a:rPr lang="en-US" dirty="0"/>
              <a:t> </a:t>
            </a:r>
            <a:r>
              <a:rPr lang="en-US" dirty="0" err="1"/>
              <a:t>pentru</a:t>
            </a:r>
            <a:r>
              <a:rPr lang="en-US" dirty="0"/>
              <a:t> </a:t>
            </a:r>
            <a:r>
              <a:rPr lang="en-US" dirty="0" err="1"/>
              <a:t>animale</a:t>
            </a:r>
            <a:r>
              <a:rPr lang="en-US" dirty="0"/>
              <a:t> din </a:t>
            </a:r>
            <a:r>
              <a:rPr lang="en-US" dirty="0" smtClean="0"/>
              <a:t>lot </a:t>
            </a:r>
            <a:r>
              <a:rPr lang="en-US" dirty="0" err="1"/>
              <a:t>este</a:t>
            </a:r>
            <a:r>
              <a:rPr lang="en-US" dirty="0"/>
              <a:t> </a:t>
            </a:r>
            <a:r>
              <a:rPr lang="en-US" dirty="0" err="1" smtClean="0"/>
              <a:t>afectată</a:t>
            </a:r>
            <a:endParaRPr lang="ro-RO" dirty="0"/>
          </a:p>
        </p:txBody>
      </p:sp>
    </p:spTree>
    <p:extLst>
      <p:ext uri="{BB962C8B-B14F-4D97-AF65-F5344CB8AC3E}">
        <p14:creationId xmlns:p14="http://schemas.microsoft.com/office/powerpoint/2010/main" val="585514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764704"/>
            <a:ext cx="6336704" cy="5047536"/>
          </a:xfrm>
          <a:prstGeom prst="rect">
            <a:avLst/>
          </a:prstGeom>
          <a:noFill/>
        </p:spPr>
        <p:txBody>
          <a:bodyPr wrap="square" rtlCol="0">
            <a:spAutoFit/>
          </a:bodyPr>
          <a:lstStyle/>
          <a:p>
            <a:pPr lvl="0"/>
            <a:r>
              <a:rPr lang="ro-RO" b="1" dirty="0" smtClean="0"/>
              <a:t>Principalele probleme cu care se confrunta companiile din industria alimentara sunt: </a:t>
            </a:r>
            <a:endParaRPr lang="en-GB" b="1" dirty="0" smtClean="0"/>
          </a:p>
          <a:p>
            <a:pPr lvl="0"/>
            <a:endParaRPr lang="ro-RO" sz="1600" dirty="0" smtClean="0"/>
          </a:p>
          <a:p>
            <a:pPr lvl="1"/>
            <a:r>
              <a:rPr lang="ro-RO" dirty="0" smtClean="0"/>
              <a:t>necunoasterea normelor si standardelor europene care trebuie respectate pe Piata Unica;</a:t>
            </a:r>
            <a:endParaRPr lang="ro-RO" sz="1600" dirty="0" smtClean="0"/>
          </a:p>
          <a:p>
            <a:pPr lvl="1"/>
            <a:endParaRPr lang="en-GB" dirty="0" smtClean="0"/>
          </a:p>
          <a:p>
            <a:pPr lvl="1"/>
            <a:r>
              <a:rPr lang="ro-RO" dirty="0" smtClean="0"/>
              <a:t>dificultatea de a identifica si accesa legislatia specifica sectorului alimentar;</a:t>
            </a:r>
            <a:endParaRPr lang="ro-RO" sz="1600" dirty="0" smtClean="0"/>
          </a:p>
          <a:p>
            <a:pPr lvl="1"/>
            <a:endParaRPr lang="en-GB" dirty="0" smtClean="0"/>
          </a:p>
          <a:p>
            <a:pPr lvl="1"/>
            <a:r>
              <a:rPr lang="ro-RO" dirty="0" smtClean="0"/>
              <a:t>lipsa de instruire a managerilor in managementul afacerii prin proiecte si in domeniul politicilor, normelor si standardelor europene;</a:t>
            </a:r>
            <a:endParaRPr lang="ro-RO" sz="1600" dirty="0" smtClean="0"/>
          </a:p>
          <a:p>
            <a:pPr lvl="1"/>
            <a:endParaRPr lang="en-GB" dirty="0" smtClean="0"/>
          </a:p>
          <a:p>
            <a:pPr lvl="1"/>
            <a:r>
              <a:rPr lang="ro-RO" dirty="0" smtClean="0"/>
              <a:t>investitii foarte mari pentru indeplinirea standardelor europene;</a:t>
            </a:r>
            <a:endParaRPr lang="ro-RO" sz="1600" dirty="0" smtClean="0"/>
          </a:p>
          <a:p>
            <a:endParaRPr lang="en-GB" dirty="0" smtClean="0"/>
          </a:p>
          <a:p>
            <a:r>
              <a:rPr lang="en-GB" dirty="0" smtClean="0"/>
              <a:t>         </a:t>
            </a:r>
            <a:r>
              <a:rPr lang="ro-RO" dirty="0" smtClean="0"/>
              <a:t>necunoasterea instrumentelor de finantare a investitiilor </a:t>
            </a:r>
            <a:endParaRPr lang="en-GB" dirty="0" smtClean="0"/>
          </a:p>
          <a:p>
            <a:r>
              <a:rPr lang="en-GB" dirty="0" smtClean="0"/>
              <a:t>         </a:t>
            </a:r>
            <a:r>
              <a:rPr lang="ro-RO" dirty="0" smtClean="0"/>
              <a:t>din fonduri nerambursabile europene</a:t>
            </a:r>
            <a:endParaRPr lang="ro-RO"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692696"/>
            <a:ext cx="6912768" cy="3139321"/>
          </a:xfrm>
          <a:prstGeom prst="rect">
            <a:avLst/>
          </a:prstGeom>
          <a:noFill/>
        </p:spPr>
        <p:txBody>
          <a:bodyPr wrap="square" rtlCol="0">
            <a:spAutoFit/>
          </a:bodyPr>
          <a:lstStyle/>
          <a:p>
            <a:r>
              <a:rPr lang="en-US" dirty="0"/>
              <a:t> d) </a:t>
            </a:r>
            <a:r>
              <a:rPr lang="en-US" dirty="0" err="1"/>
              <a:t>hrana</a:t>
            </a:r>
            <a:r>
              <a:rPr lang="en-US" dirty="0"/>
              <a:t> </a:t>
            </a:r>
            <a:r>
              <a:rPr lang="en-US" dirty="0" err="1"/>
              <a:t>pentru</a:t>
            </a:r>
            <a:r>
              <a:rPr lang="en-US" dirty="0"/>
              <a:t> </a:t>
            </a:r>
            <a:r>
              <a:rPr lang="en-US" dirty="0" err="1"/>
              <a:t>animale</a:t>
            </a:r>
            <a:r>
              <a:rPr lang="en-US" dirty="0"/>
              <a:t> </a:t>
            </a:r>
            <a:r>
              <a:rPr lang="en-US" dirty="0" err="1"/>
              <a:t>ce</a:t>
            </a:r>
            <a:r>
              <a:rPr lang="en-US" dirty="0"/>
              <a:t> </a:t>
            </a:r>
            <a:r>
              <a:rPr lang="en-US" dirty="0" err="1"/>
              <a:t>este</a:t>
            </a:r>
            <a:r>
              <a:rPr lang="en-US" dirty="0"/>
              <a:t> </a:t>
            </a:r>
            <a:r>
              <a:rPr lang="en-US" dirty="0" err="1"/>
              <a:t>conformă</a:t>
            </a:r>
            <a:r>
              <a:rPr lang="en-US" dirty="0"/>
              <a:t> cu </a:t>
            </a:r>
            <a:r>
              <a:rPr lang="en-US" dirty="0" err="1"/>
              <a:t>prevederile</a:t>
            </a:r>
            <a:r>
              <a:rPr lang="en-US" dirty="0"/>
              <a:t> legislative </a:t>
            </a:r>
            <a:r>
              <a:rPr lang="en-US" dirty="0" err="1"/>
              <a:t>specifice</a:t>
            </a:r>
            <a:r>
              <a:rPr lang="en-US" dirty="0"/>
              <a:t> care </a:t>
            </a:r>
            <a:r>
              <a:rPr lang="en-US" dirty="0" err="1"/>
              <a:t>reglementează</a:t>
            </a:r>
            <a:r>
              <a:rPr lang="en-US" dirty="0"/>
              <a:t> </a:t>
            </a:r>
            <a:r>
              <a:rPr lang="en-US" dirty="0" err="1"/>
              <a:t>siguranţa</a:t>
            </a:r>
            <a:r>
              <a:rPr lang="en-US" dirty="0"/>
              <a:t> </a:t>
            </a:r>
            <a:r>
              <a:rPr lang="en-US" dirty="0" err="1"/>
              <a:t>hranei</a:t>
            </a:r>
            <a:r>
              <a:rPr lang="en-US" dirty="0"/>
              <a:t> </a:t>
            </a:r>
            <a:r>
              <a:rPr lang="en-US" dirty="0" err="1"/>
              <a:t>pentru</a:t>
            </a:r>
            <a:r>
              <a:rPr lang="en-US" dirty="0"/>
              <a:t> </a:t>
            </a:r>
            <a:r>
              <a:rPr lang="en-US" dirty="0" err="1"/>
              <a:t>animale</a:t>
            </a:r>
            <a:r>
              <a:rPr lang="en-US" dirty="0"/>
              <a:t> </a:t>
            </a:r>
            <a:r>
              <a:rPr lang="en-US" dirty="0" err="1"/>
              <a:t>este</a:t>
            </a:r>
            <a:r>
              <a:rPr lang="en-US" dirty="0"/>
              <a:t> </a:t>
            </a:r>
            <a:r>
              <a:rPr lang="en-US" dirty="0" err="1"/>
              <a:t>considerată</a:t>
            </a:r>
            <a:r>
              <a:rPr lang="en-US" dirty="0"/>
              <a:t> a </a:t>
            </a:r>
            <a:r>
              <a:rPr lang="en-US" dirty="0" err="1"/>
              <a:t>fi</a:t>
            </a:r>
            <a:r>
              <a:rPr lang="en-US" dirty="0"/>
              <a:t> </a:t>
            </a:r>
            <a:r>
              <a:rPr lang="en-US" dirty="0" err="1"/>
              <a:t>sigură</a:t>
            </a:r>
            <a:r>
              <a:rPr lang="en-US" dirty="0"/>
              <a:t> cu </a:t>
            </a:r>
            <a:r>
              <a:rPr lang="en-US" dirty="0" err="1"/>
              <a:t>privire</a:t>
            </a:r>
            <a:r>
              <a:rPr lang="en-US" dirty="0"/>
              <a:t> la </a:t>
            </a:r>
            <a:r>
              <a:rPr lang="en-US" dirty="0" err="1"/>
              <a:t>aspectele</a:t>
            </a:r>
            <a:r>
              <a:rPr lang="en-US" dirty="0"/>
              <a:t> la care se </a:t>
            </a:r>
            <a:r>
              <a:rPr lang="en-US" dirty="0" err="1"/>
              <a:t>referă</a:t>
            </a:r>
            <a:r>
              <a:rPr lang="en-US" dirty="0"/>
              <a:t> </a:t>
            </a:r>
            <a:r>
              <a:rPr lang="en-US" dirty="0" err="1"/>
              <a:t>legislaţia</a:t>
            </a:r>
            <a:r>
              <a:rPr lang="en-US" dirty="0"/>
              <a:t> </a:t>
            </a:r>
            <a:r>
              <a:rPr lang="en-US" dirty="0" err="1"/>
              <a:t>respectivă</a:t>
            </a:r>
            <a:r>
              <a:rPr lang="en-US" dirty="0" smtClean="0"/>
              <a:t>;</a:t>
            </a:r>
          </a:p>
          <a:p>
            <a:endParaRPr lang="ro-RO" dirty="0"/>
          </a:p>
          <a:p>
            <a:r>
              <a:rPr lang="en-US" dirty="0"/>
              <a:t>    </a:t>
            </a:r>
            <a:r>
              <a:rPr lang="en-US" dirty="0" smtClean="0"/>
              <a:t>e) </a:t>
            </a:r>
            <a:r>
              <a:rPr lang="en-US" dirty="0" err="1" smtClean="0"/>
              <a:t>Autoritatea</a:t>
            </a:r>
            <a:r>
              <a:rPr lang="en-US" dirty="0"/>
              <a:t>, </a:t>
            </a:r>
            <a:r>
              <a:rPr lang="en-US" dirty="0" err="1"/>
              <a:t>împreună</a:t>
            </a:r>
            <a:r>
              <a:rPr lang="en-US" dirty="0"/>
              <a:t> cu </a:t>
            </a:r>
            <a:r>
              <a:rPr lang="en-US" dirty="0" err="1"/>
              <a:t>celelalte</a:t>
            </a:r>
            <a:r>
              <a:rPr lang="en-US" dirty="0"/>
              <a:t> </a:t>
            </a:r>
            <a:r>
              <a:rPr lang="en-US" dirty="0" err="1"/>
              <a:t>autorităţi</a:t>
            </a:r>
            <a:r>
              <a:rPr lang="en-US" dirty="0"/>
              <a:t> </a:t>
            </a:r>
            <a:r>
              <a:rPr lang="en-US" dirty="0" err="1"/>
              <a:t>competente</a:t>
            </a:r>
            <a:r>
              <a:rPr lang="en-US" dirty="0"/>
              <a:t> </a:t>
            </a:r>
            <a:r>
              <a:rPr lang="en-US" dirty="0" err="1"/>
              <a:t>în</a:t>
            </a:r>
            <a:r>
              <a:rPr lang="en-US" dirty="0"/>
              <a:t> </a:t>
            </a:r>
            <a:r>
              <a:rPr lang="en-US" dirty="0" err="1"/>
              <a:t>domeniul</a:t>
            </a:r>
            <a:r>
              <a:rPr lang="en-US" dirty="0"/>
              <a:t> </a:t>
            </a:r>
            <a:r>
              <a:rPr lang="en-US" dirty="0" err="1"/>
              <a:t>siguranţei</a:t>
            </a:r>
            <a:r>
              <a:rPr lang="en-US" dirty="0"/>
              <a:t> </a:t>
            </a:r>
            <a:r>
              <a:rPr lang="en-US" dirty="0" err="1"/>
              <a:t>alimentelor</a:t>
            </a:r>
            <a:r>
              <a:rPr lang="en-US" dirty="0"/>
              <a:t>, </a:t>
            </a:r>
            <a:r>
              <a:rPr lang="en-US" dirty="0" err="1"/>
              <a:t>atunci</a:t>
            </a:r>
            <a:r>
              <a:rPr lang="en-US" dirty="0"/>
              <a:t> </a:t>
            </a:r>
            <a:r>
              <a:rPr lang="en-US" dirty="0" err="1"/>
              <a:t>când</a:t>
            </a:r>
            <a:r>
              <a:rPr lang="en-US" dirty="0"/>
              <a:t> </a:t>
            </a:r>
            <a:r>
              <a:rPr lang="en-US" dirty="0" err="1"/>
              <a:t>este</a:t>
            </a:r>
            <a:r>
              <a:rPr lang="en-US" dirty="0"/>
              <a:t> </a:t>
            </a:r>
            <a:r>
              <a:rPr lang="en-US" dirty="0" err="1"/>
              <a:t>cazul</a:t>
            </a:r>
            <a:r>
              <a:rPr lang="en-US" dirty="0"/>
              <a:t>, </a:t>
            </a:r>
            <a:r>
              <a:rPr lang="en-US" dirty="0" err="1" smtClean="0"/>
              <a:t>poate</a:t>
            </a:r>
            <a:r>
              <a:rPr lang="en-US" dirty="0" smtClean="0"/>
              <a:t> </a:t>
            </a:r>
            <a:r>
              <a:rPr lang="en-US" dirty="0" err="1" smtClean="0"/>
              <a:t>să</a:t>
            </a:r>
            <a:r>
              <a:rPr lang="en-US" dirty="0" smtClean="0"/>
              <a:t> </a:t>
            </a:r>
            <a:r>
              <a:rPr lang="en-US" dirty="0" err="1"/>
              <a:t>ia</a:t>
            </a:r>
            <a:r>
              <a:rPr lang="en-US" dirty="0"/>
              <a:t> </a:t>
            </a:r>
            <a:r>
              <a:rPr lang="en-US" dirty="0" err="1"/>
              <a:t>măsuri</a:t>
            </a:r>
            <a:r>
              <a:rPr lang="en-US" dirty="0"/>
              <a:t> </a:t>
            </a:r>
            <a:r>
              <a:rPr lang="en-US" dirty="0" err="1"/>
              <a:t>corespunzătoare</a:t>
            </a:r>
            <a:r>
              <a:rPr lang="en-US" dirty="0"/>
              <a:t> </a:t>
            </a:r>
            <a:r>
              <a:rPr lang="en-US" dirty="0" err="1"/>
              <a:t>pentru</a:t>
            </a:r>
            <a:r>
              <a:rPr lang="en-US" dirty="0"/>
              <a:t> a </a:t>
            </a:r>
            <a:r>
              <a:rPr lang="en-US" dirty="0" err="1"/>
              <a:t>impune</a:t>
            </a:r>
            <a:r>
              <a:rPr lang="en-US" dirty="0"/>
              <a:t> </a:t>
            </a:r>
            <a:r>
              <a:rPr lang="en-US" dirty="0" err="1"/>
              <a:t>restricţii</a:t>
            </a:r>
            <a:r>
              <a:rPr lang="en-US" dirty="0"/>
              <a:t> </a:t>
            </a:r>
            <a:r>
              <a:rPr lang="en-US" dirty="0" err="1"/>
              <a:t>privind</a:t>
            </a:r>
            <a:r>
              <a:rPr lang="en-US" dirty="0"/>
              <a:t> </a:t>
            </a:r>
            <a:r>
              <a:rPr lang="en-US" dirty="0" err="1"/>
              <a:t>punerea</a:t>
            </a:r>
            <a:r>
              <a:rPr lang="en-US" dirty="0"/>
              <a:t> </a:t>
            </a:r>
            <a:r>
              <a:rPr lang="en-US" dirty="0" err="1"/>
              <a:t>pe</a:t>
            </a:r>
            <a:r>
              <a:rPr lang="en-US" dirty="0"/>
              <a:t> </a:t>
            </a:r>
            <a:r>
              <a:rPr lang="en-US" dirty="0" err="1"/>
              <a:t>piaţă</a:t>
            </a:r>
            <a:r>
              <a:rPr lang="en-US" dirty="0"/>
              <a:t> a </a:t>
            </a:r>
            <a:r>
              <a:rPr lang="en-US" dirty="0" err="1" smtClean="0"/>
              <a:t>hranei</a:t>
            </a:r>
            <a:r>
              <a:rPr lang="en-US" dirty="0" smtClean="0"/>
              <a:t> </a:t>
            </a:r>
            <a:r>
              <a:rPr lang="en-US" dirty="0" err="1" smtClean="0"/>
              <a:t>pentru</a:t>
            </a:r>
            <a:r>
              <a:rPr lang="en-US" dirty="0" smtClean="0"/>
              <a:t> </a:t>
            </a:r>
            <a:r>
              <a:rPr lang="en-US" dirty="0" err="1" smtClean="0"/>
              <a:t>animale</a:t>
            </a:r>
            <a:r>
              <a:rPr lang="en-US" dirty="0" smtClean="0"/>
              <a:t> </a:t>
            </a:r>
            <a:r>
              <a:rPr lang="en-US" dirty="0" err="1"/>
              <a:t>sau</a:t>
            </a:r>
            <a:r>
              <a:rPr lang="en-US" dirty="0"/>
              <a:t> </a:t>
            </a:r>
            <a:r>
              <a:rPr lang="en-US" dirty="0" err="1" smtClean="0"/>
              <a:t>poate</a:t>
            </a:r>
            <a:r>
              <a:rPr lang="en-US" dirty="0" smtClean="0"/>
              <a:t> </a:t>
            </a:r>
            <a:r>
              <a:rPr lang="en-US" dirty="0" err="1" smtClean="0"/>
              <a:t>solicita</a:t>
            </a:r>
            <a:r>
              <a:rPr lang="en-US" dirty="0" smtClean="0"/>
              <a:t> </a:t>
            </a:r>
            <a:r>
              <a:rPr lang="en-US" dirty="0" err="1"/>
              <a:t>retragerea</a:t>
            </a:r>
            <a:r>
              <a:rPr lang="en-US" dirty="0"/>
              <a:t> </a:t>
            </a:r>
            <a:r>
              <a:rPr lang="en-US" dirty="0" err="1"/>
              <a:t>acesteia</a:t>
            </a:r>
            <a:r>
              <a:rPr lang="en-US" dirty="0"/>
              <a:t> de </a:t>
            </a:r>
            <a:r>
              <a:rPr lang="en-US" dirty="0" err="1"/>
              <a:t>pe</a:t>
            </a:r>
            <a:r>
              <a:rPr lang="en-US" dirty="0"/>
              <a:t> </a:t>
            </a:r>
            <a:r>
              <a:rPr lang="en-US" dirty="0" err="1"/>
              <a:t>piaţă</a:t>
            </a:r>
            <a:r>
              <a:rPr lang="en-US" dirty="0"/>
              <a:t>, </a:t>
            </a:r>
            <a:r>
              <a:rPr lang="en-US" dirty="0" err="1"/>
              <a:t>în</a:t>
            </a:r>
            <a:r>
              <a:rPr lang="en-US" dirty="0"/>
              <a:t> </a:t>
            </a:r>
            <a:r>
              <a:rPr lang="en-US" dirty="0" err="1"/>
              <a:t>cazul</a:t>
            </a:r>
            <a:r>
              <a:rPr lang="en-US" dirty="0"/>
              <a:t> </a:t>
            </a:r>
            <a:r>
              <a:rPr lang="en-US" dirty="0" err="1"/>
              <a:t>în</a:t>
            </a:r>
            <a:r>
              <a:rPr lang="en-US" dirty="0"/>
              <a:t> care </a:t>
            </a:r>
            <a:r>
              <a:rPr lang="en-US" dirty="0" err="1"/>
              <a:t>există</a:t>
            </a:r>
            <a:r>
              <a:rPr lang="en-US" dirty="0"/>
              <a:t> motive de a se </a:t>
            </a:r>
            <a:r>
              <a:rPr lang="en-US" dirty="0" err="1"/>
              <a:t>suspecta</a:t>
            </a:r>
            <a:r>
              <a:rPr lang="en-US" dirty="0"/>
              <a:t> </a:t>
            </a:r>
            <a:r>
              <a:rPr lang="en-US" dirty="0" err="1"/>
              <a:t>că</a:t>
            </a:r>
            <a:r>
              <a:rPr lang="en-US" dirty="0"/>
              <a:t>, </a:t>
            </a:r>
            <a:r>
              <a:rPr lang="en-US" dirty="0" err="1"/>
              <a:t>în</a:t>
            </a:r>
            <a:r>
              <a:rPr lang="en-US" dirty="0"/>
              <a:t> </a:t>
            </a:r>
            <a:r>
              <a:rPr lang="en-US" dirty="0" err="1"/>
              <a:t>pofida</a:t>
            </a:r>
            <a:r>
              <a:rPr lang="en-US" dirty="0"/>
              <a:t> </a:t>
            </a:r>
            <a:r>
              <a:rPr lang="en-US" dirty="0" err="1"/>
              <a:t>unei</a:t>
            </a:r>
            <a:r>
              <a:rPr lang="en-US" dirty="0"/>
              <a:t> </a:t>
            </a:r>
            <a:r>
              <a:rPr lang="en-US" dirty="0" err="1"/>
              <a:t>asemenea</a:t>
            </a:r>
            <a:r>
              <a:rPr lang="en-US" dirty="0"/>
              <a:t> </a:t>
            </a:r>
            <a:r>
              <a:rPr lang="en-US" dirty="0" err="1"/>
              <a:t>conformităţi</a:t>
            </a:r>
            <a:r>
              <a:rPr lang="en-US" dirty="0"/>
              <a:t>, </a:t>
            </a:r>
            <a:r>
              <a:rPr lang="en-US" dirty="0" err="1"/>
              <a:t>hrana</a:t>
            </a:r>
            <a:r>
              <a:rPr lang="en-US" dirty="0"/>
              <a:t> </a:t>
            </a:r>
            <a:r>
              <a:rPr lang="en-US" dirty="0" err="1"/>
              <a:t>pentru</a:t>
            </a:r>
            <a:r>
              <a:rPr lang="en-US" dirty="0"/>
              <a:t> </a:t>
            </a:r>
            <a:r>
              <a:rPr lang="en-US" dirty="0" err="1"/>
              <a:t>animale</a:t>
            </a:r>
            <a:r>
              <a:rPr lang="en-US" dirty="0"/>
              <a:t> </a:t>
            </a:r>
            <a:r>
              <a:rPr lang="en-US" dirty="0" err="1"/>
              <a:t>este</a:t>
            </a:r>
            <a:r>
              <a:rPr lang="en-US" dirty="0"/>
              <a:t> </a:t>
            </a:r>
            <a:r>
              <a:rPr lang="en-US" dirty="0" err="1"/>
              <a:t>nesigură</a:t>
            </a:r>
            <a:endParaRPr lang="ro-RO" dirty="0"/>
          </a:p>
        </p:txBody>
      </p:sp>
    </p:spTree>
    <p:extLst>
      <p:ext uri="{BB962C8B-B14F-4D97-AF65-F5344CB8AC3E}">
        <p14:creationId xmlns:p14="http://schemas.microsoft.com/office/powerpoint/2010/main" val="2407352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548680"/>
            <a:ext cx="7128792" cy="5355312"/>
          </a:xfrm>
          <a:prstGeom prst="rect">
            <a:avLst/>
          </a:prstGeom>
          <a:noFill/>
        </p:spPr>
        <p:txBody>
          <a:bodyPr wrap="square" rtlCol="0">
            <a:spAutoFit/>
          </a:bodyPr>
          <a:lstStyle/>
          <a:p>
            <a:r>
              <a:rPr lang="ro-RO" b="1" dirty="0"/>
              <a:t>Tipurile de riscuri asociate alimentelor</a:t>
            </a:r>
            <a:endParaRPr lang="ro-RO" dirty="0"/>
          </a:p>
          <a:p>
            <a:endParaRPr lang="en-GB" dirty="0" smtClean="0"/>
          </a:p>
          <a:p>
            <a:r>
              <a:rPr lang="en-GB" b="1" dirty="0" smtClean="0"/>
              <a:t>I</a:t>
            </a:r>
            <a:r>
              <a:rPr lang="ro-RO" b="1" dirty="0" smtClean="0"/>
              <a:t>nocuitate</a:t>
            </a:r>
            <a:r>
              <a:rPr lang="en-GB" b="1" dirty="0" smtClean="0"/>
              <a:t>a- </a:t>
            </a:r>
            <a:r>
              <a:rPr lang="ro-RO" dirty="0" smtClean="0"/>
              <a:t>reprezintă </a:t>
            </a:r>
            <a:r>
              <a:rPr lang="ro-RO" dirty="0"/>
              <a:t>lipsa de afectare a sănătăţii unui consumator care consumă un anumit aliment ce respectă standardele şi normele de calitate în vigoare</a:t>
            </a:r>
            <a:r>
              <a:rPr lang="ro-RO" dirty="0" smtClean="0"/>
              <a:t>.</a:t>
            </a:r>
            <a:endParaRPr lang="en-GB" dirty="0" smtClean="0"/>
          </a:p>
          <a:p>
            <a:endParaRPr lang="en-GB" dirty="0"/>
          </a:p>
          <a:p>
            <a:r>
              <a:rPr lang="ro-RO" b="1" dirty="0"/>
              <a:t>Riscul </a:t>
            </a:r>
            <a:r>
              <a:rPr lang="ro-RO" dirty="0"/>
              <a:t>reprezintă un detriment, un factor nefavorabil asupra stării de sănătate a consumatorului şi care realizează un neajuns în starea de sănătate a acestuia.</a:t>
            </a:r>
          </a:p>
          <a:p>
            <a:endParaRPr lang="en-GB" dirty="0" smtClean="0"/>
          </a:p>
          <a:p>
            <a:r>
              <a:rPr lang="ro-RO" b="1" dirty="0"/>
              <a:t>igiena alimentului </a:t>
            </a:r>
            <a:r>
              <a:rPr lang="ro-RO" dirty="0"/>
              <a:t>cuprinde măsurile şi condiţiile necesare pentru a controla riscurile potenţiale şi a asigura ca alimentele să fie bune pentru consumarea de către om,ţinând cont de utilizarea </a:t>
            </a:r>
            <a:r>
              <a:rPr lang="ro-RO" dirty="0" smtClean="0"/>
              <a:t>intenţionată</a:t>
            </a:r>
            <a:endParaRPr lang="en-GB" dirty="0" smtClean="0"/>
          </a:p>
          <a:p>
            <a:endParaRPr lang="en-GB" dirty="0"/>
          </a:p>
          <a:p>
            <a:r>
              <a:rPr lang="ro-RO" b="1" dirty="0"/>
              <a:t>Siguranţa alimentului </a:t>
            </a:r>
            <a:r>
              <a:rPr lang="ro-RO" dirty="0"/>
              <a:t>înseamnă asigurarea că alimentul nu va provoca efecte adverse, nefavorabile asupra stării de sănătate a consumatorului, atunci când se pregăteşte şi se consuma conform utilizării intenţionate</a:t>
            </a:r>
          </a:p>
          <a:p>
            <a:endParaRPr lang="en-GB" dirty="0"/>
          </a:p>
          <a:p>
            <a:endParaRPr lang="ro-RO" dirty="0"/>
          </a:p>
        </p:txBody>
      </p:sp>
    </p:spTree>
    <p:extLst>
      <p:ext uri="{BB962C8B-B14F-4D97-AF65-F5344CB8AC3E}">
        <p14:creationId xmlns:p14="http://schemas.microsoft.com/office/powerpoint/2010/main" val="541301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620688"/>
            <a:ext cx="7416824" cy="4524315"/>
          </a:xfrm>
          <a:prstGeom prst="rect">
            <a:avLst/>
          </a:prstGeom>
          <a:noFill/>
        </p:spPr>
        <p:txBody>
          <a:bodyPr wrap="square" rtlCol="0">
            <a:spAutoFit/>
          </a:bodyPr>
          <a:lstStyle/>
          <a:p>
            <a:r>
              <a:rPr lang="ro-RO" dirty="0"/>
              <a:t>Ca </a:t>
            </a:r>
            <a:r>
              <a:rPr lang="ro-RO" dirty="0" smtClean="0"/>
              <a:t>riscuri</a:t>
            </a:r>
            <a:r>
              <a:rPr lang="ro-RO" dirty="0"/>
              <a:t>, sunt considerate orice </a:t>
            </a:r>
            <a:r>
              <a:rPr lang="ro-RO" b="1" i="1" dirty="0"/>
              <a:t>agent biologic, chimic sau fizic</a:t>
            </a:r>
            <a:r>
              <a:rPr lang="ro-RO" dirty="0"/>
              <a:t>, care ar putea, în mod potenţial, compromite siguranţa alimentului</a:t>
            </a:r>
            <a:r>
              <a:rPr lang="ro-RO" dirty="0" smtClean="0"/>
              <a:t>.</a:t>
            </a:r>
            <a:endParaRPr lang="en-GB" dirty="0" smtClean="0"/>
          </a:p>
          <a:p>
            <a:endParaRPr lang="ro-RO" dirty="0"/>
          </a:p>
          <a:p>
            <a:r>
              <a:rPr lang="ro-RO" b="1" dirty="0"/>
              <a:t>Riscuri </a:t>
            </a:r>
            <a:r>
              <a:rPr lang="ro-RO" b="1" dirty="0" smtClean="0"/>
              <a:t>biologice</a:t>
            </a:r>
            <a:endParaRPr lang="en-GB" b="1" dirty="0" smtClean="0"/>
          </a:p>
          <a:p>
            <a:endParaRPr lang="ro-RO" dirty="0"/>
          </a:p>
          <a:p>
            <a:r>
              <a:rPr lang="ro-RO" dirty="0" smtClean="0"/>
              <a:t>au </a:t>
            </a:r>
            <a:r>
              <a:rPr lang="ro-RO" dirty="0"/>
              <a:t>ca principalireprezentanţi microorganismele</a:t>
            </a:r>
            <a:r>
              <a:rPr lang="ro-RO" dirty="0" smtClean="0"/>
              <a:t>.</a:t>
            </a:r>
            <a:endParaRPr lang="en-GB" dirty="0" smtClean="0"/>
          </a:p>
          <a:p>
            <a:endParaRPr lang="en-GB" dirty="0"/>
          </a:p>
          <a:p>
            <a:r>
              <a:rPr lang="ro-RO" dirty="0" smtClean="0"/>
              <a:t>In </a:t>
            </a:r>
            <a:r>
              <a:rPr lang="ro-RO" dirty="0"/>
              <a:t>cadrul riscurilor biologice sunt cuprinse urmatoarele riscuri</a:t>
            </a:r>
            <a:r>
              <a:rPr lang="ro-RO" dirty="0" smtClean="0"/>
              <a:t>:</a:t>
            </a:r>
            <a:endParaRPr lang="en-GB" dirty="0" smtClean="0"/>
          </a:p>
          <a:p>
            <a:r>
              <a:rPr lang="ro-RO" dirty="0" smtClean="0"/>
              <a:t>riscurile </a:t>
            </a:r>
            <a:r>
              <a:rPr lang="ro-RO" dirty="0"/>
              <a:t>bacteriene, riscurile virale, riscurile legate de mucegaiuri şi riscurile legate de paraziti</a:t>
            </a:r>
            <a:r>
              <a:rPr lang="ro-RO" dirty="0" smtClean="0"/>
              <a:t>.</a:t>
            </a:r>
            <a:endParaRPr lang="en-GB" dirty="0" smtClean="0"/>
          </a:p>
          <a:p>
            <a:endParaRPr lang="ro-RO" dirty="0"/>
          </a:p>
          <a:p>
            <a:r>
              <a:rPr lang="en-GB" dirty="0" smtClean="0"/>
              <a:t>M</a:t>
            </a:r>
            <a:r>
              <a:rPr lang="ro-RO" dirty="0" smtClean="0"/>
              <a:t>area </a:t>
            </a:r>
            <a:r>
              <a:rPr lang="ro-RO" dirty="0"/>
              <a:t>majoritate a măsurilor preventive cunoscute se adresează în principal combaterii condiţiilor favorabile dezvoltării şi înmulţirii microorganismelor la nivelul alimentului.</a:t>
            </a:r>
          </a:p>
          <a:p>
            <a:r>
              <a:rPr lang="ro-RO" dirty="0"/>
              <a:t> </a:t>
            </a:r>
          </a:p>
          <a:p>
            <a:endParaRPr lang="ro-RO" dirty="0"/>
          </a:p>
        </p:txBody>
      </p:sp>
    </p:spTree>
    <p:extLst>
      <p:ext uri="{BB962C8B-B14F-4D97-AF65-F5344CB8AC3E}">
        <p14:creationId xmlns:p14="http://schemas.microsoft.com/office/powerpoint/2010/main" val="2044726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764704"/>
            <a:ext cx="7488832" cy="4247317"/>
          </a:xfrm>
          <a:prstGeom prst="rect">
            <a:avLst/>
          </a:prstGeom>
          <a:noFill/>
        </p:spPr>
        <p:txBody>
          <a:bodyPr wrap="square" rtlCol="0">
            <a:spAutoFit/>
          </a:bodyPr>
          <a:lstStyle/>
          <a:p>
            <a:r>
              <a:rPr lang="ro-RO" b="1" dirty="0"/>
              <a:t>Riscurile </a:t>
            </a:r>
            <a:r>
              <a:rPr lang="ro-RO" b="1" dirty="0" smtClean="0"/>
              <a:t>chimice</a:t>
            </a:r>
            <a:endParaRPr lang="en-GB" b="1" dirty="0" smtClean="0"/>
          </a:p>
          <a:p>
            <a:endParaRPr lang="ro-RO" dirty="0"/>
          </a:p>
          <a:p>
            <a:r>
              <a:rPr lang="ro-RO" dirty="0"/>
              <a:t>În </a:t>
            </a:r>
            <a:r>
              <a:rPr lang="ro-RO" dirty="0" smtClean="0"/>
              <a:t>prezent</a:t>
            </a:r>
            <a:r>
              <a:rPr lang="en-GB" dirty="0" smtClean="0"/>
              <a:t> se </a:t>
            </a:r>
            <a:r>
              <a:rPr lang="ro-RO" dirty="0" smtClean="0"/>
              <a:t>utiliz</a:t>
            </a:r>
            <a:r>
              <a:rPr lang="en-GB" dirty="0" err="1" smtClean="0"/>
              <a:t>eaza</a:t>
            </a:r>
            <a:r>
              <a:rPr lang="ro-RO" dirty="0" smtClean="0"/>
              <a:t> diferite </a:t>
            </a:r>
            <a:r>
              <a:rPr lang="ro-RO" dirty="0"/>
              <a:t>substanţe chimice, a căror </a:t>
            </a:r>
            <a:r>
              <a:rPr lang="ro-RO" b="1" i="1" dirty="0"/>
              <a:t>adăugare voită </a:t>
            </a:r>
            <a:r>
              <a:rPr lang="ro-RO" dirty="0"/>
              <a:t>în produsele alimentare urmăreşte îmbunătăţirea proprietăţilor organoleptice ale acestora (culoare,aspect, aroma, gust, miros) pentru a atrage cumpărătorul. </a:t>
            </a:r>
            <a:endParaRPr lang="en-GB" dirty="0" smtClean="0"/>
          </a:p>
          <a:p>
            <a:endParaRPr lang="en-GB" dirty="0"/>
          </a:p>
          <a:p>
            <a:r>
              <a:rPr lang="ro-RO" dirty="0" smtClean="0"/>
              <a:t>Alte </a:t>
            </a:r>
            <a:r>
              <a:rPr lang="ro-RO" dirty="0"/>
              <a:t>substanţe au scopul prelungirii termenului de valabilitate (conservanţii). </a:t>
            </a:r>
            <a:endParaRPr lang="en-GB" dirty="0" smtClean="0"/>
          </a:p>
          <a:p>
            <a:endParaRPr lang="en-GB" dirty="0"/>
          </a:p>
          <a:p>
            <a:r>
              <a:rPr lang="ro-RO" dirty="0" smtClean="0"/>
              <a:t>Toate </a:t>
            </a:r>
            <a:r>
              <a:rPr lang="ro-RO" dirty="0"/>
              <a:t>aceste substanţe sunt cunoscute sub denumirea de </a:t>
            </a:r>
            <a:r>
              <a:rPr lang="ro-RO" b="1" dirty="0"/>
              <a:t>aditivi alimentari</a:t>
            </a:r>
            <a:r>
              <a:rPr lang="ro-RO" dirty="0"/>
              <a:t>. </a:t>
            </a:r>
            <a:endParaRPr lang="en-GB" dirty="0" smtClean="0"/>
          </a:p>
          <a:p>
            <a:endParaRPr lang="en-GB" dirty="0"/>
          </a:p>
          <a:p>
            <a:r>
              <a:rPr lang="ro-RO" dirty="0" smtClean="0"/>
              <a:t>Utilizarea </a:t>
            </a:r>
            <a:r>
              <a:rPr lang="ro-RO" dirty="0"/>
              <a:t>lor la fabricarea alimentelor are la bază studii îndelungate asupra inocuităţii lor. Produsele alimentare care le conţin sunt supuse examenului de laborator.</a:t>
            </a:r>
          </a:p>
          <a:p>
            <a:endParaRPr lang="ro-RO" dirty="0"/>
          </a:p>
        </p:txBody>
      </p:sp>
    </p:spTree>
    <p:extLst>
      <p:ext uri="{BB962C8B-B14F-4D97-AF65-F5344CB8AC3E}">
        <p14:creationId xmlns:p14="http://schemas.microsoft.com/office/powerpoint/2010/main" val="29848642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836712"/>
            <a:ext cx="6696744" cy="3970318"/>
          </a:xfrm>
          <a:prstGeom prst="rect">
            <a:avLst/>
          </a:prstGeom>
          <a:noFill/>
        </p:spPr>
        <p:txBody>
          <a:bodyPr wrap="square" rtlCol="0">
            <a:spAutoFit/>
          </a:bodyPr>
          <a:lstStyle/>
          <a:p>
            <a:r>
              <a:rPr lang="en-GB" dirty="0" smtClean="0"/>
              <a:t>La </a:t>
            </a:r>
            <a:r>
              <a:rPr lang="en-GB" dirty="0" err="1" smtClean="0"/>
              <a:t>aditivii</a:t>
            </a:r>
            <a:r>
              <a:rPr lang="en-GB" dirty="0" smtClean="0"/>
              <a:t> </a:t>
            </a:r>
            <a:r>
              <a:rPr lang="en-GB" dirty="0" err="1" smtClean="0"/>
              <a:t>alimentari</a:t>
            </a:r>
            <a:r>
              <a:rPr lang="en-GB" dirty="0" smtClean="0"/>
              <a:t> e </a:t>
            </a:r>
            <a:r>
              <a:rPr lang="en-GB" dirty="0" err="1" smtClean="0"/>
              <a:t>obligatoriu</a:t>
            </a:r>
            <a:r>
              <a:rPr lang="en-GB" dirty="0" smtClean="0"/>
              <a:t> </a:t>
            </a:r>
            <a:r>
              <a:rPr lang="en-GB" dirty="0" err="1" smtClean="0"/>
              <a:t>sa</a:t>
            </a:r>
            <a:r>
              <a:rPr lang="en-GB" dirty="0" smtClean="0"/>
              <a:t> </a:t>
            </a:r>
            <a:r>
              <a:rPr lang="ro-RO" dirty="0" smtClean="0"/>
              <a:t>se cuno</a:t>
            </a:r>
            <a:r>
              <a:rPr lang="en-GB" dirty="0" err="1" smtClean="0"/>
              <a:t>asca</a:t>
            </a:r>
            <a:r>
              <a:rPr lang="ro-RO" dirty="0" smtClean="0"/>
              <a:t> informaţii </a:t>
            </a:r>
            <a:r>
              <a:rPr lang="ro-RO" dirty="0"/>
              <a:t>ca: </a:t>
            </a:r>
            <a:endParaRPr lang="en-GB" dirty="0" smtClean="0"/>
          </a:p>
          <a:p>
            <a:endParaRPr lang="en-GB" dirty="0"/>
          </a:p>
          <a:p>
            <a:r>
              <a:rPr lang="ro-RO" dirty="0" smtClean="0"/>
              <a:t>metabolismul </a:t>
            </a:r>
            <a:r>
              <a:rPr lang="ro-RO" dirty="0"/>
              <a:t>lor în organismul uman, </a:t>
            </a:r>
            <a:endParaRPr lang="en-GB" dirty="0" smtClean="0"/>
          </a:p>
          <a:p>
            <a:endParaRPr lang="en-GB" dirty="0"/>
          </a:p>
          <a:p>
            <a:r>
              <a:rPr lang="ro-RO" dirty="0" smtClean="0"/>
              <a:t>condiţii </a:t>
            </a:r>
            <a:r>
              <a:rPr lang="ro-RO" dirty="0"/>
              <a:t>de puritate ce trebuie respectate, </a:t>
            </a:r>
            <a:endParaRPr lang="en-GB" dirty="0" smtClean="0"/>
          </a:p>
          <a:p>
            <a:endParaRPr lang="en-GB" dirty="0"/>
          </a:p>
          <a:p>
            <a:r>
              <a:rPr lang="ro-RO" dirty="0" smtClean="0"/>
              <a:t>cantităţile </a:t>
            </a:r>
            <a:r>
              <a:rPr lang="ro-RO" dirty="0"/>
              <a:t>adăugate în produs şi </a:t>
            </a:r>
            <a:endParaRPr lang="en-GB" dirty="0" smtClean="0"/>
          </a:p>
          <a:p>
            <a:endParaRPr lang="en-GB" dirty="0"/>
          </a:p>
          <a:p>
            <a:r>
              <a:rPr lang="ro-RO" dirty="0" smtClean="0"/>
              <a:t>limitele </a:t>
            </a:r>
            <a:r>
              <a:rPr lang="ro-RO" dirty="0"/>
              <a:t>admisibile pentru fiecare aditiv în parte</a:t>
            </a:r>
            <a:r>
              <a:rPr lang="ro-RO" dirty="0" smtClean="0"/>
              <a:t>.</a:t>
            </a:r>
            <a:endParaRPr lang="en-GB" dirty="0" smtClean="0"/>
          </a:p>
          <a:p>
            <a:endParaRPr lang="en-GB" dirty="0"/>
          </a:p>
          <a:p>
            <a:r>
              <a:rPr lang="ro-RO" dirty="0" smtClean="0"/>
              <a:t> </a:t>
            </a:r>
            <a:r>
              <a:rPr lang="ro-RO" dirty="0"/>
              <a:t>Nerespectarea condiţiilor de puritate, cât şi insuficienta cunoaştere a efectului lor asupra stării de sănătate a consumatorului, poate conduce la modificarea inocuităţii produsului şi la transformarea lui într-un factor de risc chimic</a:t>
            </a:r>
          </a:p>
        </p:txBody>
      </p:sp>
    </p:spTree>
    <p:extLst>
      <p:ext uri="{BB962C8B-B14F-4D97-AF65-F5344CB8AC3E}">
        <p14:creationId xmlns:p14="http://schemas.microsoft.com/office/powerpoint/2010/main" val="85745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692696"/>
            <a:ext cx="7128792" cy="3416320"/>
          </a:xfrm>
          <a:prstGeom prst="rect">
            <a:avLst/>
          </a:prstGeom>
          <a:noFill/>
        </p:spPr>
        <p:txBody>
          <a:bodyPr wrap="square" rtlCol="0">
            <a:spAutoFit/>
          </a:bodyPr>
          <a:lstStyle/>
          <a:p>
            <a:r>
              <a:rPr lang="en-GB" dirty="0" err="1" smtClean="0"/>
              <a:t>Totodata</a:t>
            </a:r>
            <a:r>
              <a:rPr lang="en-GB" dirty="0" smtClean="0"/>
              <a:t> </a:t>
            </a:r>
            <a:r>
              <a:rPr lang="en-GB" dirty="0" err="1" smtClean="0"/>
              <a:t>exista</a:t>
            </a:r>
            <a:r>
              <a:rPr lang="en-GB" dirty="0" smtClean="0"/>
              <a:t> </a:t>
            </a:r>
            <a:r>
              <a:rPr lang="en-GB" dirty="0" err="1" smtClean="0"/>
              <a:t>posibilitatea</a:t>
            </a:r>
            <a:r>
              <a:rPr lang="en-GB" dirty="0" smtClean="0"/>
              <a:t>  ca </a:t>
            </a:r>
            <a:r>
              <a:rPr lang="en-GB" dirty="0" err="1" smtClean="0"/>
              <a:t>diversi</a:t>
            </a:r>
            <a:r>
              <a:rPr lang="en-GB" dirty="0" smtClean="0"/>
              <a:t> </a:t>
            </a:r>
            <a:r>
              <a:rPr lang="ro-RO" dirty="0" smtClean="0"/>
              <a:t>ingredienţi </a:t>
            </a:r>
            <a:r>
              <a:rPr lang="en-GB" dirty="0" err="1" smtClean="0"/>
              <a:t>sau</a:t>
            </a:r>
            <a:r>
              <a:rPr lang="en-GB" dirty="0" smtClean="0"/>
              <a:t> </a:t>
            </a:r>
            <a:r>
              <a:rPr lang="ro-RO" dirty="0" smtClean="0"/>
              <a:t>substanţe chimice</a:t>
            </a:r>
            <a:r>
              <a:rPr lang="en-GB" dirty="0" smtClean="0"/>
              <a:t> </a:t>
            </a:r>
            <a:r>
              <a:rPr lang="en-GB" dirty="0" err="1" smtClean="0"/>
              <a:t>sa</a:t>
            </a:r>
            <a:r>
              <a:rPr lang="ro-RO" dirty="0" smtClean="0"/>
              <a:t> ajun</a:t>
            </a:r>
            <a:r>
              <a:rPr lang="en-GB" dirty="0" err="1" smtClean="0"/>
              <a:t>ga</a:t>
            </a:r>
            <a:r>
              <a:rPr lang="ro-RO" dirty="0" smtClean="0"/>
              <a:t> </a:t>
            </a:r>
            <a:r>
              <a:rPr lang="ro-RO" dirty="0"/>
              <a:t>în produsul alimentar în mod accidental sau ca factor de poluare al acestora</a:t>
            </a:r>
            <a:r>
              <a:rPr lang="ro-RO" dirty="0" smtClean="0"/>
              <a:t>.</a:t>
            </a:r>
            <a:endParaRPr lang="en-GB" dirty="0" smtClean="0"/>
          </a:p>
          <a:p>
            <a:endParaRPr lang="en-GB" dirty="0"/>
          </a:p>
          <a:p>
            <a:r>
              <a:rPr lang="ro-RO" dirty="0"/>
              <a:t>Industria şi folosirea pesticidelor în agricultură, mijloacele de transport auto constituie numai câteva exemple posibile de poluare a alimentelor.</a:t>
            </a:r>
          </a:p>
          <a:p>
            <a:r>
              <a:rPr lang="ro-RO" dirty="0"/>
              <a:t>Pe aceste căi alimentele pot fi poluate de: substanţe chimice utilizate în agricultură, de folosirea medicamentelor antibiotice, hormoni în zootehnie, de metale toxice, de hidrocarburi aromatice policiclice, etc.</a:t>
            </a:r>
          </a:p>
          <a:p>
            <a:endParaRPr lang="en-GB" dirty="0" smtClean="0"/>
          </a:p>
          <a:p>
            <a:endParaRPr lang="ro-RO" dirty="0"/>
          </a:p>
          <a:p>
            <a:endParaRPr lang="ro-RO" dirty="0"/>
          </a:p>
        </p:txBody>
      </p:sp>
    </p:spTree>
    <p:extLst>
      <p:ext uri="{BB962C8B-B14F-4D97-AF65-F5344CB8AC3E}">
        <p14:creationId xmlns:p14="http://schemas.microsoft.com/office/powerpoint/2010/main" val="1505773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836712"/>
            <a:ext cx="7704856" cy="5078313"/>
          </a:xfrm>
          <a:prstGeom prst="rect">
            <a:avLst/>
          </a:prstGeom>
          <a:noFill/>
        </p:spPr>
        <p:txBody>
          <a:bodyPr wrap="square" rtlCol="0">
            <a:spAutoFit/>
          </a:bodyPr>
          <a:lstStyle/>
          <a:p>
            <a:endParaRPr lang="en-GB" dirty="0" smtClean="0"/>
          </a:p>
          <a:p>
            <a:r>
              <a:rPr lang="ro-RO" dirty="0" smtClean="0">
                <a:solidFill>
                  <a:srgbClr val="FF0000"/>
                </a:solidFill>
              </a:rPr>
              <a:t>Pentru folosirea aditivilor alimentari trebuie să se aibă permanent în vedere ca avantajul adăugării lor trebuie să depăşească inconvenientele legate de toxicitatea lor. </a:t>
            </a:r>
            <a:endParaRPr lang="en-GB" dirty="0" smtClean="0">
              <a:solidFill>
                <a:srgbClr val="FF0000"/>
              </a:solidFill>
            </a:endParaRPr>
          </a:p>
          <a:p>
            <a:endParaRPr lang="en-GB" dirty="0" smtClean="0">
              <a:solidFill>
                <a:srgbClr val="FF0000"/>
              </a:solidFill>
            </a:endParaRPr>
          </a:p>
          <a:p>
            <a:r>
              <a:rPr lang="ro-RO" dirty="0" smtClean="0">
                <a:solidFill>
                  <a:srgbClr val="FF0000"/>
                </a:solidFill>
              </a:rPr>
              <a:t>Referitor la toxicitate, recomandările FAO/OMS stabilesc pentru această categorie de substanţe (aditivi) reguli stricte de folosire, iar în fiecare ţară, aditivii alimentari sunt permişi sau interzişi în utilizare în funcţie de efectele lor asupra stării de sănătate a consumatorului.</a:t>
            </a:r>
          </a:p>
          <a:p>
            <a:endParaRPr lang="en-GB" dirty="0" smtClean="0"/>
          </a:p>
          <a:p>
            <a:r>
              <a:rPr lang="ro-RO" dirty="0" smtClean="0"/>
              <a:t>In </a:t>
            </a:r>
            <a:r>
              <a:rPr lang="ro-RO" dirty="0"/>
              <a:t>prezent, pe lista de aditivi alimentari ai Uniunii Europene (Codex Alimentarius) sunt trecute peste 1500 de astfel de substanţe care se pot adăuga în mod voit produselor alimentare, fie pentru a le îmbunătăţii calităţile senzoriale, fie pentru a le ameliora unele calităţi fizico-chimice. Adăugarea de aditivi alimentari produselor alimentare trebuie să fie semnalată în mod obligatoriu vizibil pe ambalaj, în concordanţă cu normele legale şi cu respectarea normării limitelor maxime admisibile.</a:t>
            </a:r>
          </a:p>
          <a:p>
            <a:endParaRPr lang="ro-RO" dirty="0"/>
          </a:p>
        </p:txBody>
      </p:sp>
    </p:spTree>
    <p:extLst>
      <p:ext uri="{BB962C8B-B14F-4D97-AF65-F5344CB8AC3E}">
        <p14:creationId xmlns:p14="http://schemas.microsoft.com/office/powerpoint/2010/main" val="8277720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1196752"/>
            <a:ext cx="6912768" cy="3416320"/>
          </a:xfrm>
          <a:prstGeom prst="rect">
            <a:avLst/>
          </a:prstGeom>
          <a:noFill/>
        </p:spPr>
        <p:txBody>
          <a:bodyPr wrap="square" rtlCol="0">
            <a:spAutoFit/>
          </a:bodyPr>
          <a:lstStyle/>
          <a:p>
            <a:r>
              <a:rPr lang="ro-RO" b="1" dirty="0"/>
              <a:t>Riscurile </a:t>
            </a:r>
            <a:r>
              <a:rPr lang="ro-RO" b="1" dirty="0" smtClean="0"/>
              <a:t>fizice</a:t>
            </a:r>
            <a:endParaRPr lang="en-GB" b="1" dirty="0" smtClean="0"/>
          </a:p>
          <a:p>
            <a:endParaRPr lang="en-GB" b="1" dirty="0"/>
          </a:p>
          <a:p>
            <a:r>
              <a:rPr lang="ro-RO" dirty="0" smtClean="0"/>
              <a:t>prezenţa </a:t>
            </a:r>
            <a:r>
              <a:rPr lang="ro-RO" dirty="0"/>
              <a:t>în alimente a unor particule, a unor corpuri fizice, a unor fragmente de substanţe în stare solidă, care în mod normal nu trebuie să se găsească în alimente</a:t>
            </a:r>
            <a:r>
              <a:rPr lang="ro-RO" dirty="0" smtClean="0"/>
              <a:t>.</a:t>
            </a:r>
            <a:endParaRPr lang="en-GB" dirty="0" smtClean="0"/>
          </a:p>
          <a:p>
            <a:endParaRPr lang="ro-RO" dirty="0"/>
          </a:p>
          <a:p>
            <a:r>
              <a:rPr lang="ro-RO" dirty="0"/>
              <a:t>Exemple de riscuri fizice sunt reprezentate </a:t>
            </a:r>
            <a:r>
              <a:rPr lang="ro-RO" dirty="0" smtClean="0"/>
              <a:t>de</a:t>
            </a:r>
            <a:r>
              <a:rPr lang="en-GB" dirty="0" smtClean="0"/>
              <a:t>:</a:t>
            </a:r>
            <a:r>
              <a:rPr lang="ro-RO" dirty="0" smtClean="0"/>
              <a:t> </a:t>
            </a:r>
            <a:r>
              <a:rPr lang="ro-RO" dirty="0"/>
              <a:t>pietricele, efecte provenite de la angajaţi, ace, inele, păr sau de la animale: unghii, păr, oase, bucăţele de sticlă, bucăţele de materiale plastice prin spargerea, de exemplu, a corpurilor de iluminat sau uneori prin deprecierea ustensilelor şi utilajelor de lucru.</a:t>
            </a:r>
          </a:p>
          <a:p>
            <a:endParaRPr lang="ro-RO" dirty="0"/>
          </a:p>
        </p:txBody>
      </p:sp>
    </p:spTree>
    <p:extLst>
      <p:ext uri="{BB962C8B-B14F-4D97-AF65-F5344CB8AC3E}">
        <p14:creationId xmlns:p14="http://schemas.microsoft.com/office/powerpoint/2010/main" val="35586064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404664"/>
            <a:ext cx="7776864" cy="5632311"/>
          </a:xfrm>
          <a:prstGeom prst="rect">
            <a:avLst/>
          </a:prstGeom>
          <a:noFill/>
        </p:spPr>
        <p:txBody>
          <a:bodyPr wrap="square" rtlCol="0">
            <a:spAutoFit/>
          </a:bodyPr>
          <a:lstStyle/>
          <a:p>
            <a:r>
              <a:rPr lang="ro-RO" b="1" dirty="0"/>
              <a:t>Rolul sistemului HACCP în siguranţa </a:t>
            </a:r>
            <a:r>
              <a:rPr lang="ro-RO" b="1" dirty="0" smtClean="0"/>
              <a:t>alimentelor</a:t>
            </a:r>
            <a:endParaRPr lang="en-GB" b="1" dirty="0" smtClean="0"/>
          </a:p>
          <a:p>
            <a:endParaRPr lang="en-GB" b="1" dirty="0"/>
          </a:p>
          <a:p>
            <a:r>
              <a:rPr lang="ro-RO" b="1" dirty="0"/>
              <a:t>HACCP (H</a:t>
            </a:r>
            <a:r>
              <a:rPr lang="ro-RO" dirty="0"/>
              <a:t>azard </a:t>
            </a:r>
            <a:r>
              <a:rPr lang="ro-RO" b="1" dirty="0"/>
              <a:t>A</a:t>
            </a:r>
            <a:r>
              <a:rPr lang="ro-RO" dirty="0"/>
              <a:t>nalysis. </a:t>
            </a:r>
            <a:r>
              <a:rPr lang="ro-RO" b="1" dirty="0"/>
              <a:t>C</a:t>
            </a:r>
            <a:r>
              <a:rPr lang="ro-RO" dirty="0"/>
              <a:t>ritical </a:t>
            </a:r>
            <a:r>
              <a:rPr lang="ro-RO" b="1" dirty="0"/>
              <a:t>C</a:t>
            </a:r>
            <a:r>
              <a:rPr lang="ro-RO" dirty="0"/>
              <a:t>ontrol </a:t>
            </a:r>
            <a:r>
              <a:rPr lang="ro-RO" b="1" dirty="0"/>
              <a:t>P</a:t>
            </a:r>
            <a:r>
              <a:rPr lang="ro-RO" dirty="0"/>
              <a:t>oints</a:t>
            </a:r>
            <a:r>
              <a:rPr lang="ro-RO" b="1" dirty="0"/>
              <a:t>) </a:t>
            </a:r>
            <a:r>
              <a:rPr lang="ro-RO" dirty="0"/>
              <a:t>tradus în limba română ca Analiza </a:t>
            </a:r>
            <a:r>
              <a:rPr lang="ro-RO" dirty="0" smtClean="0"/>
              <a:t>Riscurilor</a:t>
            </a:r>
            <a:endParaRPr lang="en-GB" dirty="0" smtClean="0"/>
          </a:p>
          <a:p>
            <a:endParaRPr lang="en-GB" dirty="0"/>
          </a:p>
          <a:p>
            <a:r>
              <a:rPr lang="ro-RO" dirty="0"/>
              <a:t>• </a:t>
            </a:r>
            <a:r>
              <a:rPr lang="ro-RO" b="1" dirty="0"/>
              <a:t>Punct Critic de Control (CCP) </a:t>
            </a:r>
            <a:r>
              <a:rPr lang="ro-RO" dirty="0"/>
              <a:t>(</a:t>
            </a:r>
            <a:r>
              <a:rPr lang="ro-RO" i="1" dirty="0"/>
              <a:t>engl </a:t>
            </a:r>
            <a:r>
              <a:rPr lang="ro-RO" b="1" dirty="0"/>
              <a:t>C</a:t>
            </a:r>
            <a:r>
              <a:rPr lang="ro-RO" dirty="0"/>
              <a:t>ritical </a:t>
            </a:r>
            <a:r>
              <a:rPr lang="ro-RO" b="1" dirty="0"/>
              <a:t>C</a:t>
            </a:r>
            <a:r>
              <a:rPr lang="ro-RO" dirty="0"/>
              <a:t>ontrol </a:t>
            </a:r>
            <a:r>
              <a:rPr lang="ro-RO" b="1" dirty="0"/>
              <a:t>P</a:t>
            </a:r>
            <a:r>
              <a:rPr lang="ro-RO" dirty="0"/>
              <a:t>oint) un punct, operaţie</a:t>
            </a:r>
          </a:p>
          <a:p>
            <a:r>
              <a:rPr lang="ro-RO" dirty="0"/>
              <a:t>sau fază tehnologică la care se poate aplica controlul şi poate fi prevenit, </a:t>
            </a:r>
            <a:r>
              <a:rPr lang="ro-RO" dirty="0" smtClean="0"/>
              <a:t>eliminat</a:t>
            </a:r>
            <a:r>
              <a:rPr lang="en-GB" dirty="0" smtClean="0"/>
              <a:t> </a:t>
            </a:r>
            <a:r>
              <a:rPr lang="ro-RO" dirty="0" smtClean="0"/>
              <a:t>sau </a:t>
            </a:r>
            <a:r>
              <a:rPr lang="ro-RO" dirty="0"/>
              <a:t>redus la un nivel acceptabil un pericol (de natură biologică, fizică sau chimică) al securităţii alimentelor</a:t>
            </a:r>
            <a:r>
              <a:rPr lang="ro-RO" dirty="0" smtClean="0"/>
              <a:t>.</a:t>
            </a:r>
            <a:endParaRPr lang="en-GB" dirty="0" smtClean="0"/>
          </a:p>
          <a:p>
            <a:endParaRPr lang="ro-RO" dirty="0"/>
          </a:p>
          <a:p>
            <a:r>
              <a:rPr lang="ro-RO" dirty="0"/>
              <a:t>• </a:t>
            </a:r>
            <a:r>
              <a:rPr lang="ro-RO" b="1" dirty="0"/>
              <a:t>Risc (hazard) – </a:t>
            </a:r>
            <a:r>
              <a:rPr lang="ro-RO" dirty="0"/>
              <a:t>reprezintă un “rău” potenţial, un element de natură microbiologică,chimică sau fizică ce poate afecta sănătatea sau viaţa consumatorului</a:t>
            </a:r>
            <a:r>
              <a:rPr lang="ro-RO" dirty="0" smtClean="0"/>
              <a:t>.</a:t>
            </a:r>
            <a:endParaRPr lang="en-GB" dirty="0" smtClean="0"/>
          </a:p>
          <a:p>
            <a:endParaRPr lang="ro-RO" dirty="0"/>
          </a:p>
          <a:p>
            <a:r>
              <a:rPr lang="ro-RO" dirty="0"/>
              <a:t>• </a:t>
            </a:r>
            <a:r>
              <a:rPr lang="ro-RO" b="1" dirty="0"/>
              <a:t>Securitatea (inocuitatea) alimentelor – </a:t>
            </a:r>
            <a:r>
              <a:rPr lang="ro-RO" dirty="0"/>
              <a:t>reprezintă încadrarea caracteristicilor</a:t>
            </a:r>
          </a:p>
          <a:p>
            <a:r>
              <a:rPr lang="ro-RO" dirty="0"/>
              <a:t>acestora conform prescripţiilor igienico-sanitare, în vederea înlăturării factorilor de risc microbiologici, fizici sau chimici</a:t>
            </a:r>
            <a:r>
              <a:rPr lang="ro-RO" dirty="0" smtClean="0"/>
              <a:t>.</a:t>
            </a:r>
            <a:endParaRPr lang="en-GB" dirty="0" smtClean="0"/>
          </a:p>
          <a:p>
            <a:endParaRPr lang="ro-RO" dirty="0"/>
          </a:p>
          <a:p>
            <a:r>
              <a:rPr lang="ro-RO" dirty="0"/>
              <a:t>• </a:t>
            </a:r>
            <a:r>
              <a:rPr lang="ro-RO" b="1" dirty="0"/>
              <a:t>Preocupare – </a:t>
            </a:r>
            <a:r>
              <a:rPr lang="ro-RO" dirty="0"/>
              <a:t>nivelul de preocupare este o expresie a gravităţii ieşirii de sub control a unui punct critic de </a:t>
            </a:r>
            <a:r>
              <a:rPr lang="ro-RO" dirty="0" smtClean="0"/>
              <a:t>control</a:t>
            </a:r>
            <a:endParaRPr lang="ro-RO" dirty="0"/>
          </a:p>
        </p:txBody>
      </p:sp>
    </p:spTree>
    <p:extLst>
      <p:ext uri="{BB962C8B-B14F-4D97-AF65-F5344CB8AC3E}">
        <p14:creationId xmlns:p14="http://schemas.microsoft.com/office/powerpoint/2010/main" val="8819561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692696"/>
            <a:ext cx="7200800" cy="4247317"/>
          </a:xfrm>
          <a:prstGeom prst="rect">
            <a:avLst/>
          </a:prstGeom>
          <a:noFill/>
        </p:spPr>
        <p:txBody>
          <a:bodyPr wrap="square" rtlCol="0">
            <a:spAutoFit/>
          </a:bodyPr>
          <a:lstStyle/>
          <a:p>
            <a:r>
              <a:rPr lang="ro-RO" dirty="0"/>
              <a:t>• </a:t>
            </a:r>
            <a:r>
              <a:rPr lang="ro-RO" b="1" dirty="0"/>
              <a:t>Măsură preventivă – </a:t>
            </a:r>
            <a:r>
              <a:rPr lang="ro-RO" dirty="0"/>
              <a:t>acea acţiune sau activitate care este necesară </a:t>
            </a:r>
            <a:r>
              <a:rPr lang="ro-RO" dirty="0" smtClean="0"/>
              <a:t>pentru</a:t>
            </a:r>
            <a:r>
              <a:rPr lang="en-GB" dirty="0" smtClean="0"/>
              <a:t> </a:t>
            </a:r>
            <a:r>
              <a:rPr lang="ro-RO" dirty="0" smtClean="0"/>
              <a:t>eliminarea </a:t>
            </a:r>
            <a:r>
              <a:rPr lang="ro-RO" dirty="0"/>
              <a:t>riscurilor sau reducerea lor până la un nivel acceptabil</a:t>
            </a:r>
            <a:r>
              <a:rPr lang="ro-RO" dirty="0" smtClean="0"/>
              <a:t>.</a:t>
            </a:r>
            <a:endParaRPr lang="en-GB" dirty="0" smtClean="0"/>
          </a:p>
          <a:p>
            <a:endParaRPr lang="ro-RO" dirty="0"/>
          </a:p>
          <a:p>
            <a:r>
              <a:rPr lang="ro-RO" dirty="0"/>
              <a:t>• </a:t>
            </a:r>
            <a:r>
              <a:rPr lang="ro-RO" b="1" dirty="0"/>
              <a:t>Limită critică – </a:t>
            </a:r>
            <a:r>
              <a:rPr lang="ro-RO" dirty="0"/>
              <a:t>valoare prescrisă a unui anumit parametru al produsului sau </a:t>
            </a:r>
            <a:r>
              <a:rPr lang="ro-RO" dirty="0" smtClean="0"/>
              <a:t>al</a:t>
            </a:r>
            <a:r>
              <a:rPr lang="en-GB" dirty="0" smtClean="0"/>
              <a:t> </a:t>
            </a:r>
            <a:r>
              <a:rPr lang="ro-RO" dirty="0" smtClean="0"/>
              <a:t>procesului </a:t>
            </a:r>
            <a:r>
              <a:rPr lang="ro-RO" dirty="0"/>
              <a:t>într-un punct critic de control, a cărei </a:t>
            </a:r>
            <a:r>
              <a:rPr lang="en-GB" dirty="0" smtClean="0"/>
              <a:t> d</a:t>
            </a:r>
            <a:r>
              <a:rPr lang="ro-RO" dirty="0" smtClean="0"/>
              <a:t>epăşire/nerespectare </a:t>
            </a:r>
            <a:r>
              <a:rPr lang="ro-RO" dirty="0"/>
              <a:t>ar pune în pericol sănătatea sau viaţa consumatorului</a:t>
            </a:r>
            <a:r>
              <a:rPr lang="ro-RO" dirty="0" smtClean="0"/>
              <a:t>.</a:t>
            </a:r>
            <a:endParaRPr lang="en-GB" dirty="0" smtClean="0"/>
          </a:p>
          <a:p>
            <a:endParaRPr lang="ro-RO" dirty="0"/>
          </a:p>
          <a:p>
            <a:r>
              <a:rPr lang="ro-RO" dirty="0"/>
              <a:t>• </a:t>
            </a:r>
            <a:r>
              <a:rPr lang="ro-RO" b="1" dirty="0"/>
              <a:t>Defect critic – </a:t>
            </a:r>
            <a:r>
              <a:rPr lang="ro-RO" dirty="0"/>
              <a:t>un defect ce poate avea consecinţe grave asupra sănătăţii</a:t>
            </a:r>
          </a:p>
          <a:p>
            <a:r>
              <a:rPr lang="ro-RO" dirty="0"/>
              <a:t>consumatorilor</a:t>
            </a:r>
            <a:r>
              <a:rPr lang="ro-RO" dirty="0" smtClean="0"/>
              <a:t>.</a:t>
            </a:r>
            <a:endParaRPr lang="en-GB" dirty="0" smtClean="0"/>
          </a:p>
          <a:p>
            <a:endParaRPr lang="ro-RO" dirty="0"/>
          </a:p>
          <a:p>
            <a:r>
              <a:rPr lang="ro-RO" dirty="0"/>
              <a:t>• </a:t>
            </a:r>
            <a:r>
              <a:rPr lang="ro-RO" b="1" dirty="0"/>
              <a:t>Acţiune corectivă – </a:t>
            </a:r>
            <a:r>
              <a:rPr lang="ro-RO" dirty="0"/>
              <a:t>măsura ce trebuie luată atunci când sunt indicii care</a:t>
            </a:r>
          </a:p>
          <a:p>
            <a:r>
              <a:rPr lang="ro-RO" dirty="0"/>
              <a:t>evidenţiază o tendinţă de pierdere a controlului în punctele critice de control (CCP) când apare o deviaţie.</a:t>
            </a:r>
          </a:p>
          <a:p>
            <a:endParaRPr lang="ro-RO" dirty="0"/>
          </a:p>
        </p:txBody>
      </p:sp>
    </p:spTree>
    <p:extLst>
      <p:ext uri="{BB962C8B-B14F-4D97-AF65-F5344CB8AC3E}">
        <p14:creationId xmlns:p14="http://schemas.microsoft.com/office/powerpoint/2010/main" val="3699363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55776" y="548680"/>
            <a:ext cx="4320480" cy="646331"/>
          </a:xfrm>
          <a:prstGeom prst="rect">
            <a:avLst/>
          </a:prstGeom>
          <a:noFill/>
        </p:spPr>
        <p:txBody>
          <a:bodyPr wrap="square" rtlCol="0">
            <a:spAutoFit/>
          </a:bodyPr>
          <a:lstStyle/>
          <a:p>
            <a:pPr marL="0" lvl="1"/>
            <a:r>
              <a:rPr lang="it-IT" b="1" dirty="0" smtClean="0"/>
              <a:t>TEHNICA ELABOR</a:t>
            </a:r>
            <a:r>
              <a:rPr lang="ro-RO" b="1" dirty="0" smtClean="0"/>
              <a:t>Ă</a:t>
            </a:r>
            <a:r>
              <a:rPr lang="it-IT" b="1" dirty="0" smtClean="0"/>
              <a:t>RII NORMELOR JURIDICE</a:t>
            </a:r>
            <a:endParaRPr lang="ro-RO" sz="1600" dirty="0" smtClean="0"/>
          </a:p>
          <a:p>
            <a:endParaRPr lang="ro-RO" dirty="0"/>
          </a:p>
        </p:txBody>
      </p:sp>
      <p:sp>
        <p:nvSpPr>
          <p:cNvPr id="5" name="TextBox 4"/>
          <p:cNvSpPr txBox="1"/>
          <p:nvPr/>
        </p:nvSpPr>
        <p:spPr>
          <a:xfrm>
            <a:off x="1259632" y="1124744"/>
            <a:ext cx="7056784" cy="3416320"/>
          </a:xfrm>
          <a:prstGeom prst="rect">
            <a:avLst/>
          </a:prstGeom>
          <a:noFill/>
        </p:spPr>
        <p:txBody>
          <a:bodyPr wrap="square" rtlCol="0">
            <a:spAutoFit/>
          </a:bodyPr>
          <a:lstStyle/>
          <a:p>
            <a:r>
              <a:rPr lang="ro-RO" b="1" dirty="0"/>
              <a:t>Tehnica </a:t>
            </a:r>
            <a:r>
              <a:rPr lang="ro-RO" b="1" dirty="0" smtClean="0"/>
              <a:t>legislativă</a:t>
            </a:r>
            <a:endParaRPr lang="en-GB" dirty="0" smtClean="0"/>
          </a:p>
          <a:p>
            <a:pPr lvl="0"/>
            <a:endParaRPr lang="en-GB" dirty="0"/>
          </a:p>
          <a:p>
            <a:pPr lvl="0"/>
            <a:r>
              <a:rPr lang="ro-RO" dirty="0" smtClean="0"/>
              <a:t>cuprinde </a:t>
            </a:r>
            <a:r>
              <a:rPr lang="ro-RO" dirty="0"/>
              <a:t>totalitatea principiilor, metodelor şi procedurilor folosite în procesul de elaborare a legilor şi celorlalte acte normative</a:t>
            </a:r>
            <a:r>
              <a:rPr lang="ro-RO" dirty="0" smtClean="0"/>
              <a:t>:</a:t>
            </a:r>
            <a:endParaRPr lang="en-GB" dirty="0" smtClean="0"/>
          </a:p>
          <a:p>
            <a:pPr lvl="0"/>
            <a:endParaRPr lang="ro-RO" dirty="0"/>
          </a:p>
          <a:p>
            <a:pPr lvl="0">
              <a:buFontTx/>
              <a:buChar char="-"/>
            </a:pPr>
            <a:r>
              <a:rPr lang="en-GB" dirty="0" smtClean="0"/>
              <a:t> </a:t>
            </a:r>
            <a:r>
              <a:rPr lang="ro-RO" dirty="0" smtClean="0"/>
              <a:t>Elaborarea </a:t>
            </a:r>
            <a:r>
              <a:rPr lang="ro-RO" dirty="0"/>
              <a:t>normelor </a:t>
            </a:r>
            <a:r>
              <a:rPr lang="ro-RO" dirty="0" smtClean="0"/>
              <a:t>juridice</a:t>
            </a:r>
            <a:endParaRPr lang="en-GB" dirty="0" smtClean="0"/>
          </a:p>
          <a:p>
            <a:pPr lvl="0">
              <a:buFontTx/>
              <a:buChar char="-"/>
            </a:pPr>
            <a:endParaRPr lang="ro-RO" dirty="0"/>
          </a:p>
          <a:p>
            <a:pPr lvl="0">
              <a:buFontTx/>
              <a:buChar char="-"/>
            </a:pPr>
            <a:r>
              <a:rPr lang="en-GB" dirty="0" smtClean="0"/>
              <a:t> </a:t>
            </a:r>
            <a:r>
              <a:rPr lang="ro-RO" dirty="0" smtClean="0"/>
              <a:t>Activitatea </a:t>
            </a:r>
            <a:r>
              <a:rPr lang="ro-RO" dirty="0"/>
              <a:t>normativă a organelor de </a:t>
            </a:r>
            <a:r>
              <a:rPr lang="ro-RO" dirty="0" smtClean="0"/>
              <a:t>stat</a:t>
            </a:r>
            <a:endParaRPr lang="en-GB" dirty="0" smtClean="0"/>
          </a:p>
          <a:p>
            <a:pPr lvl="0">
              <a:buFontTx/>
              <a:buChar char="-"/>
            </a:pPr>
            <a:endParaRPr lang="ro-RO" dirty="0"/>
          </a:p>
          <a:p>
            <a:pPr lvl="0"/>
            <a:r>
              <a:rPr lang="en-GB" dirty="0" smtClean="0"/>
              <a:t>- </a:t>
            </a:r>
            <a:r>
              <a:rPr lang="ro-RO" dirty="0" smtClean="0"/>
              <a:t>Întreaga </a:t>
            </a:r>
            <a:r>
              <a:rPr lang="ro-RO" dirty="0"/>
              <a:t>activitate de elaborare a normelor juridice trebuie să se facă cu respectarea unor proceduri si metode, respectiv a unor </a:t>
            </a:r>
            <a:r>
              <a:rPr lang="ro-RO" dirty="0" smtClean="0"/>
              <a:t>principii.</a:t>
            </a:r>
            <a:endParaRPr lang="ro-RO" dirty="0"/>
          </a:p>
          <a:p>
            <a:endParaRPr lang="ro-RO"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764704"/>
            <a:ext cx="6696744" cy="1200329"/>
          </a:xfrm>
          <a:prstGeom prst="rect">
            <a:avLst/>
          </a:prstGeom>
          <a:noFill/>
        </p:spPr>
        <p:txBody>
          <a:bodyPr wrap="square" rtlCol="0">
            <a:spAutoFit/>
          </a:bodyPr>
          <a:lstStyle/>
          <a:p>
            <a:r>
              <a:rPr lang="ro-RO" dirty="0"/>
              <a:t>Elaborarea şi aplicarea în practică a metodei HACCP are la bază </a:t>
            </a:r>
            <a:r>
              <a:rPr lang="ro-RO" dirty="0" smtClean="0"/>
              <a:t>Directiva</a:t>
            </a:r>
            <a:r>
              <a:rPr lang="en-GB" smtClean="0"/>
              <a:t> </a:t>
            </a:r>
            <a:r>
              <a:rPr lang="ro-RO" smtClean="0"/>
              <a:t>Consiliului </a:t>
            </a:r>
            <a:r>
              <a:rPr lang="ro-RO" dirty="0"/>
              <a:t>Comunităţii Europene nr.93/43/EEC/14 iunie 1993 privind stabilirea regulilor generale a produselor alimentare şi procedurile de verificare a conformităţii acestor reguli</a:t>
            </a:r>
          </a:p>
        </p:txBody>
      </p:sp>
    </p:spTree>
    <p:extLst>
      <p:ext uri="{BB962C8B-B14F-4D97-AF65-F5344CB8AC3E}">
        <p14:creationId xmlns:p14="http://schemas.microsoft.com/office/powerpoint/2010/main" val="15309346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404664"/>
            <a:ext cx="6912768" cy="5909310"/>
          </a:xfrm>
          <a:prstGeom prst="rect">
            <a:avLst/>
          </a:prstGeom>
          <a:noFill/>
        </p:spPr>
        <p:txBody>
          <a:bodyPr wrap="square" rtlCol="0">
            <a:spAutoFit/>
          </a:bodyPr>
          <a:lstStyle/>
          <a:p>
            <a:r>
              <a:rPr lang="it-IT" b="1" dirty="0"/>
              <a:t>ETICHETAREA ALIMENTELOR</a:t>
            </a:r>
            <a:endParaRPr lang="ro-RO" dirty="0"/>
          </a:p>
          <a:p>
            <a:r>
              <a:rPr lang="it-IT" b="1" dirty="0"/>
              <a:t> </a:t>
            </a:r>
            <a:endParaRPr lang="ro-RO" dirty="0"/>
          </a:p>
          <a:p>
            <a:r>
              <a:rPr lang="it-IT" b="1" dirty="0"/>
              <a:t>1.Normele metodologice privind etichetarea alimentelor</a:t>
            </a:r>
            <a:endParaRPr lang="ro-RO" dirty="0"/>
          </a:p>
          <a:p>
            <a:r>
              <a:rPr lang="it-IT" b="1" dirty="0"/>
              <a:t> </a:t>
            </a:r>
            <a:endParaRPr lang="ro-RO" dirty="0"/>
          </a:p>
          <a:p>
            <a:r>
              <a:rPr lang="it-IT" dirty="0"/>
              <a:t>   	Reglementează modul de etichetare a alimentelor livrate ca atare consumatorului final, precum şi restaurantelor, spitalelor, cantinelor şi altor agenţi economici care prepara şi furnizează hrana pentru populaţie.</a:t>
            </a:r>
            <a:endParaRPr lang="ro-RO" dirty="0"/>
          </a:p>
          <a:p>
            <a:r>
              <a:rPr lang="pt-BR" b="1" dirty="0"/>
              <a:t> </a:t>
            </a:r>
            <a:endParaRPr lang="ro-RO" dirty="0"/>
          </a:p>
          <a:p>
            <a:r>
              <a:rPr lang="pt-BR" dirty="0" smtClean="0"/>
              <a:t>    </a:t>
            </a:r>
            <a:r>
              <a:rPr lang="pt-BR" b="1" dirty="0"/>
              <a:t>	Eticheta</a:t>
            </a:r>
            <a:r>
              <a:rPr lang="pt-BR" dirty="0"/>
              <a:t> - orice material scris, imprimat, litografiat, gravat sau ilustrat, care conţine elemente de identificare a produsului şi care însoţeşte produsul sau este aderent la ambalajul acestuia</a:t>
            </a:r>
            <a:r>
              <a:rPr lang="pt-BR" dirty="0" smtClean="0"/>
              <a:t>;</a:t>
            </a:r>
          </a:p>
          <a:p>
            <a:endParaRPr lang="ro-RO" dirty="0"/>
          </a:p>
          <a:p>
            <a:r>
              <a:rPr lang="pt-BR" dirty="0"/>
              <a:t>    </a:t>
            </a:r>
            <a:r>
              <a:rPr lang="pt-BR" b="1" dirty="0"/>
              <a:t>	Aliment nepreambalat</a:t>
            </a:r>
            <a:r>
              <a:rPr lang="pt-BR" dirty="0"/>
              <a:t> - aliment vrac care nu este supus operaţiunii de preambalare şi care, pentru vânzare, este măsurat sau cantarit în prezenta consumatorului</a:t>
            </a:r>
            <a:r>
              <a:rPr lang="pt-BR" dirty="0" smtClean="0"/>
              <a:t>;</a:t>
            </a:r>
          </a:p>
          <a:p>
            <a:endParaRPr lang="ro-RO" dirty="0"/>
          </a:p>
          <a:p>
            <a:r>
              <a:rPr lang="fr-FR" dirty="0"/>
              <a:t>    	</a:t>
            </a:r>
            <a:r>
              <a:rPr lang="fr-FR" b="1" dirty="0"/>
              <a:t>Lot</a:t>
            </a:r>
            <a:r>
              <a:rPr lang="fr-FR" dirty="0"/>
              <a:t> - un </a:t>
            </a:r>
            <a:r>
              <a:rPr lang="fr-FR" dirty="0" err="1"/>
              <a:t>ansamblu</a:t>
            </a:r>
            <a:r>
              <a:rPr lang="fr-FR" dirty="0"/>
              <a:t> de </a:t>
            </a:r>
            <a:r>
              <a:rPr lang="fr-FR" dirty="0" err="1"/>
              <a:t>unităţi</a:t>
            </a:r>
            <a:r>
              <a:rPr lang="fr-FR" dirty="0"/>
              <a:t> de </a:t>
            </a:r>
            <a:r>
              <a:rPr lang="fr-FR" dirty="0" err="1"/>
              <a:t>vânzare</a:t>
            </a:r>
            <a:r>
              <a:rPr lang="fr-FR" dirty="0"/>
              <a:t> </a:t>
            </a:r>
            <a:r>
              <a:rPr lang="fr-FR" dirty="0" err="1"/>
              <a:t>dintr</a:t>
            </a:r>
            <a:r>
              <a:rPr lang="fr-FR" dirty="0"/>
              <a:t>-un aliment </a:t>
            </a:r>
            <a:r>
              <a:rPr lang="fr-FR" dirty="0" err="1"/>
              <a:t>fabricat</a:t>
            </a:r>
            <a:r>
              <a:rPr lang="fr-FR" dirty="0"/>
              <a:t>, </a:t>
            </a:r>
            <a:r>
              <a:rPr lang="fr-FR" dirty="0" err="1"/>
              <a:t>prelucrat</a:t>
            </a:r>
            <a:r>
              <a:rPr lang="fr-FR" dirty="0"/>
              <a:t> </a:t>
            </a:r>
            <a:r>
              <a:rPr lang="fr-FR" dirty="0" err="1"/>
              <a:t>sau</a:t>
            </a:r>
            <a:r>
              <a:rPr lang="fr-FR" dirty="0"/>
              <a:t> </a:t>
            </a:r>
            <a:r>
              <a:rPr lang="fr-FR" dirty="0" err="1"/>
              <a:t>ambalat</a:t>
            </a:r>
            <a:r>
              <a:rPr lang="fr-FR" dirty="0"/>
              <a:t> </a:t>
            </a:r>
            <a:r>
              <a:rPr lang="fr-FR" dirty="0" err="1"/>
              <a:t>în</a:t>
            </a:r>
            <a:r>
              <a:rPr lang="fr-FR" dirty="0"/>
              <a:t> </a:t>
            </a:r>
            <a:r>
              <a:rPr lang="fr-FR" dirty="0" err="1"/>
              <a:t>condiţii</a:t>
            </a:r>
            <a:r>
              <a:rPr lang="fr-FR" dirty="0"/>
              <a:t> </a:t>
            </a:r>
            <a:r>
              <a:rPr lang="fr-FR" dirty="0" err="1"/>
              <a:t>practic</a:t>
            </a:r>
            <a:r>
              <a:rPr lang="fr-FR" dirty="0"/>
              <a:t> </a:t>
            </a:r>
            <a:r>
              <a:rPr lang="fr-FR" dirty="0" err="1"/>
              <a:t>identice</a:t>
            </a:r>
            <a:r>
              <a:rPr lang="fr-FR" dirty="0"/>
              <a:t>.</a:t>
            </a:r>
            <a:endParaRPr lang="ro-RO" dirty="0"/>
          </a:p>
          <a:p>
            <a:r>
              <a:rPr lang="fr-FR" dirty="0"/>
              <a:t> </a:t>
            </a:r>
            <a:endParaRPr lang="ro-RO" dirty="0"/>
          </a:p>
          <a:p>
            <a:endParaRPr lang="ro-RO" dirty="0"/>
          </a:p>
        </p:txBody>
      </p:sp>
    </p:spTree>
    <p:extLst>
      <p:ext uri="{BB962C8B-B14F-4D97-AF65-F5344CB8AC3E}">
        <p14:creationId xmlns:p14="http://schemas.microsoft.com/office/powerpoint/2010/main" val="41927163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692696"/>
            <a:ext cx="6768752" cy="4247317"/>
          </a:xfrm>
          <a:prstGeom prst="rect">
            <a:avLst/>
          </a:prstGeom>
          <a:noFill/>
        </p:spPr>
        <p:txBody>
          <a:bodyPr wrap="square" rtlCol="0">
            <a:spAutoFit/>
          </a:bodyPr>
          <a:lstStyle/>
          <a:p>
            <a:r>
              <a:rPr lang="pt-BR" dirty="0"/>
              <a:t> </a:t>
            </a:r>
            <a:r>
              <a:rPr lang="it-IT" dirty="0"/>
              <a:t>Etichetele alimentelor trebuie sa cuprindă în mod obligatoriu</a:t>
            </a:r>
            <a:r>
              <a:rPr lang="it-IT" dirty="0" smtClean="0"/>
              <a:t>:</a:t>
            </a:r>
          </a:p>
          <a:p>
            <a:endParaRPr lang="ro-RO" dirty="0"/>
          </a:p>
          <a:p>
            <a:r>
              <a:rPr lang="it-IT" dirty="0"/>
              <a:t>    </a:t>
            </a:r>
            <a:r>
              <a:rPr lang="pt-BR" dirty="0"/>
              <a:t>a) </a:t>
            </a:r>
            <a:r>
              <a:rPr lang="pt-BR" dirty="0" smtClean="0"/>
              <a:t>denumirea;</a:t>
            </a:r>
          </a:p>
          <a:p>
            <a:endParaRPr lang="ro-RO" dirty="0"/>
          </a:p>
          <a:p>
            <a:r>
              <a:rPr lang="pt-BR" dirty="0"/>
              <a:t>    b) lista </a:t>
            </a:r>
            <a:r>
              <a:rPr lang="pt-BR" dirty="0" smtClean="0"/>
              <a:t>ingrediente;</a:t>
            </a:r>
          </a:p>
          <a:p>
            <a:endParaRPr lang="ro-RO" dirty="0"/>
          </a:p>
          <a:p>
            <a:r>
              <a:rPr lang="it-IT" dirty="0"/>
              <a:t>    c) cantitatea din anumite ingrediente sau categorii de ingrediente</a:t>
            </a:r>
            <a:r>
              <a:rPr lang="it-IT" dirty="0" smtClean="0"/>
              <a:t>;</a:t>
            </a:r>
          </a:p>
          <a:p>
            <a:endParaRPr lang="ro-RO" dirty="0"/>
          </a:p>
          <a:p>
            <a:r>
              <a:rPr lang="it-IT" dirty="0"/>
              <a:t>    </a:t>
            </a:r>
            <a:r>
              <a:rPr lang="pt-BR" dirty="0"/>
              <a:t>d) cantitatea neta pentru alimentele preambalate</a:t>
            </a:r>
            <a:r>
              <a:rPr lang="pt-BR" dirty="0" smtClean="0"/>
              <a:t>;</a:t>
            </a:r>
          </a:p>
          <a:p>
            <a:endParaRPr lang="ro-RO" dirty="0"/>
          </a:p>
          <a:p>
            <a:r>
              <a:rPr lang="pt-BR" dirty="0"/>
              <a:t>    </a:t>
            </a:r>
            <a:r>
              <a:rPr lang="it-IT" dirty="0"/>
              <a:t>e) data durabilitatii minimale sau, în cazul alimentelor care din punct de vedere microbiologic au un grad înalt de perisabilitate, data limita de consum</a:t>
            </a:r>
            <a:r>
              <a:rPr lang="it-IT" dirty="0" smtClean="0"/>
              <a:t>;</a:t>
            </a:r>
          </a:p>
          <a:p>
            <a:endParaRPr lang="ro-RO" dirty="0"/>
          </a:p>
          <a:p>
            <a:r>
              <a:rPr lang="it-IT" dirty="0"/>
              <a:t>    f) condiţiile de depozitare sau de folosire, </a:t>
            </a:r>
            <a:endParaRPr lang="ro-RO" dirty="0"/>
          </a:p>
        </p:txBody>
      </p:sp>
    </p:spTree>
    <p:extLst>
      <p:ext uri="{BB962C8B-B14F-4D97-AF65-F5344CB8AC3E}">
        <p14:creationId xmlns:p14="http://schemas.microsoft.com/office/powerpoint/2010/main" val="35244180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620688"/>
            <a:ext cx="7272808" cy="4247317"/>
          </a:xfrm>
          <a:prstGeom prst="rect">
            <a:avLst/>
          </a:prstGeom>
          <a:noFill/>
        </p:spPr>
        <p:txBody>
          <a:bodyPr wrap="square" rtlCol="0">
            <a:spAutoFit/>
          </a:bodyPr>
          <a:lstStyle/>
          <a:p>
            <a:r>
              <a:rPr lang="it-IT" dirty="0"/>
              <a:t> g) denumirea sau denumirea comercială şi sediul producătorului, al ambalatorului sau al distribuitorului; în cazul produselor din import se înscriu numele şi sediul importatorului sau ale distribuitorului înregistrat în România</a:t>
            </a:r>
            <a:r>
              <a:rPr lang="it-IT" dirty="0" smtClean="0"/>
              <a:t>;</a:t>
            </a:r>
          </a:p>
          <a:p>
            <a:endParaRPr lang="ro-RO" dirty="0"/>
          </a:p>
          <a:p>
            <a:r>
              <a:rPr lang="it-IT" dirty="0"/>
              <a:t>    h) locul de origine sau de provenienta a alimentului, </a:t>
            </a:r>
            <a:endParaRPr lang="it-IT" dirty="0" smtClean="0"/>
          </a:p>
          <a:p>
            <a:endParaRPr lang="ro-RO" dirty="0"/>
          </a:p>
          <a:p>
            <a:r>
              <a:rPr lang="it-IT" dirty="0"/>
              <a:t>    i) instrucţiuni de utilizare, </a:t>
            </a:r>
            <a:endParaRPr lang="it-IT" dirty="0" smtClean="0"/>
          </a:p>
          <a:p>
            <a:endParaRPr lang="ro-RO" dirty="0"/>
          </a:p>
          <a:p>
            <a:r>
              <a:rPr lang="it-IT" dirty="0"/>
              <a:t>    j) concentratia alcoolică pentru băuturile la care aceasta este mai mare de 1,2% în volum</a:t>
            </a:r>
            <a:r>
              <a:rPr lang="it-IT" dirty="0" smtClean="0"/>
              <a:t>;</a:t>
            </a:r>
          </a:p>
          <a:p>
            <a:endParaRPr lang="ro-RO" dirty="0"/>
          </a:p>
          <a:p>
            <a:r>
              <a:rPr lang="it-IT" dirty="0"/>
              <a:t>    k) o menţiune care sa permită identificarea lotului</a:t>
            </a:r>
            <a:r>
              <a:rPr lang="it-IT" dirty="0" smtClean="0"/>
              <a:t>;</a:t>
            </a:r>
          </a:p>
          <a:p>
            <a:endParaRPr lang="ro-RO" dirty="0"/>
          </a:p>
          <a:p>
            <a:r>
              <a:rPr lang="it-IT" dirty="0"/>
              <a:t>    l) menţiuni suplimentare de etichetare pe grupe de produse, după caz.</a:t>
            </a:r>
            <a:endParaRPr lang="ro-RO" dirty="0"/>
          </a:p>
        </p:txBody>
      </p:sp>
    </p:spTree>
    <p:extLst>
      <p:ext uri="{BB962C8B-B14F-4D97-AF65-F5344CB8AC3E}">
        <p14:creationId xmlns:p14="http://schemas.microsoft.com/office/powerpoint/2010/main" val="303038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548680"/>
            <a:ext cx="7128792" cy="4524315"/>
          </a:xfrm>
          <a:prstGeom prst="rect">
            <a:avLst/>
          </a:prstGeom>
          <a:noFill/>
        </p:spPr>
        <p:txBody>
          <a:bodyPr wrap="square" rtlCol="0">
            <a:spAutoFit/>
          </a:bodyPr>
          <a:lstStyle/>
          <a:p>
            <a:r>
              <a:rPr lang="it-IT" dirty="0"/>
              <a:t>Denumirea sub care este vândut alimentul consumatorului final </a:t>
            </a:r>
            <a:r>
              <a:rPr lang="it-IT" dirty="0" smtClean="0"/>
              <a:t>este </a:t>
            </a:r>
            <a:r>
              <a:rPr lang="it-IT" dirty="0"/>
              <a:t>cea prevăzută de reglementările specifice alimentului respectiv, cu respectarea următoarelor condiţii</a:t>
            </a:r>
            <a:r>
              <a:rPr lang="it-IT" dirty="0" smtClean="0"/>
              <a:t>:</a:t>
            </a:r>
          </a:p>
          <a:p>
            <a:endParaRPr lang="ro-RO" dirty="0"/>
          </a:p>
          <a:p>
            <a:r>
              <a:rPr lang="it-IT" dirty="0"/>
              <a:t>    </a:t>
            </a:r>
            <a:r>
              <a:rPr lang="pt-BR" dirty="0"/>
              <a:t>a) în lipsa reglementărilor specifice, denumirea sa fie cea obişnuită în </a:t>
            </a:r>
            <a:r>
              <a:rPr lang="pt-BR" dirty="0" smtClean="0"/>
              <a:t>România;</a:t>
            </a:r>
          </a:p>
          <a:p>
            <a:endParaRPr lang="ro-RO" dirty="0"/>
          </a:p>
          <a:p>
            <a:r>
              <a:rPr lang="pt-BR" dirty="0"/>
              <a:t>    b) în lipsa denumirii obişnuite, denumirea sub care se vinde produsul poate fi o descriere a acestuia </a:t>
            </a:r>
            <a:r>
              <a:rPr lang="pt-BR" dirty="0" smtClean="0"/>
              <a:t>suficient </a:t>
            </a:r>
            <a:r>
              <a:rPr lang="pt-BR" dirty="0"/>
              <a:t>de clara pentru a permite cumpărătorului sa cunoască natura produsului şi sa îl deosebeasca de alte produse cu care ar putea fi confundat</a:t>
            </a:r>
            <a:r>
              <a:rPr lang="pt-BR" dirty="0" smtClean="0"/>
              <a:t>;</a:t>
            </a:r>
          </a:p>
          <a:p>
            <a:endParaRPr lang="ro-RO" dirty="0"/>
          </a:p>
          <a:p>
            <a:r>
              <a:rPr lang="pt-BR" dirty="0"/>
              <a:t>    c) </a:t>
            </a:r>
            <a:r>
              <a:rPr lang="pt-BR" dirty="0" smtClean="0"/>
              <a:t>denumirea </a:t>
            </a:r>
            <a:r>
              <a:rPr lang="pt-BR" dirty="0"/>
              <a:t>sub care este vândut alimentul trebuie sa corespundă naturii, genului, speciei, sortimentului sau proprietăţilor alimentului ori materiilor prime utilizate în fabricaţie;</a:t>
            </a:r>
            <a:endParaRPr lang="ro-RO" dirty="0"/>
          </a:p>
          <a:p>
            <a:endParaRPr lang="ro-RO" dirty="0"/>
          </a:p>
        </p:txBody>
      </p:sp>
    </p:spTree>
    <p:extLst>
      <p:ext uri="{BB962C8B-B14F-4D97-AF65-F5344CB8AC3E}">
        <p14:creationId xmlns:p14="http://schemas.microsoft.com/office/powerpoint/2010/main" val="18493102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620688"/>
            <a:ext cx="6696744" cy="3416320"/>
          </a:xfrm>
          <a:prstGeom prst="rect">
            <a:avLst/>
          </a:prstGeom>
          <a:noFill/>
        </p:spPr>
        <p:txBody>
          <a:bodyPr wrap="square" rtlCol="0">
            <a:spAutoFit/>
          </a:bodyPr>
          <a:lstStyle/>
          <a:p>
            <a:r>
              <a:rPr lang="pt-BR" dirty="0"/>
              <a:t>d) pentru alimentele din import trebuie sa se utilizeze denumirea comercială sub care alimentul este fabricat şi comercializat în ţara producătoare. </a:t>
            </a:r>
            <a:endParaRPr lang="pt-BR" dirty="0" smtClean="0"/>
          </a:p>
          <a:p>
            <a:endParaRPr lang="pt-BR" dirty="0"/>
          </a:p>
          <a:p>
            <a:r>
              <a:rPr lang="pt-BR" dirty="0" smtClean="0"/>
              <a:t> </a:t>
            </a:r>
            <a:r>
              <a:rPr lang="pt-BR" dirty="0"/>
              <a:t>denumirea comercială </a:t>
            </a:r>
            <a:r>
              <a:rPr lang="pt-BR" dirty="0" smtClean="0"/>
              <a:t>poate sa </a:t>
            </a:r>
            <a:r>
              <a:rPr lang="pt-BR" dirty="0"/>
              <a:t>fie însoţită de o alta informaţie descriptivă care sa apara în vecinătatea acesteia</a:t>
            </a:r>
            <a:r>
              <a:rPr lang="pt-BR" dirty="0" smtClean="0"/>
              <a:t>;</a:t>
            </a:r>
          </a:p>
          <a:p>
            <a:endParaRPr lang="ro-RO" dirty="0"/>
          </a:p>
          <a:p>
            <a:r>
              <a:rPr lang="pt-BR" dirty="0"/>
              <a:t>    e) în mod excepţional, sa nu se utilizeze denumirea comercială din ţara producătoare în cazul în care alimentul importat se diferentiaza în mod esenţial de cel cunoscut de consumator sub aceasta denumire.</a:t>
            </a:r>
            <a:endParaRPr lang="ro-RO" dirty="0"/>
          </a:p>
          <a:p>
            <a:endParaRPr lang="ro-RO" dirty="0"/>
          </a:p>
        </p:txBody>
      </p:sp>
    </p:spTree>
    <p:extLst>
      <p:ext uri="{BB962C8B-B14F-4D97-AF65-F5344CB8AC3E}">
        <p14:creationId xmlns:p14="http://schemas.microsoft.com/office/powerpoint/2010/main" val="19460561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548680"/>
            <a:ext cx="7416824" cy="5632311"/>
          </a:xfrm>
          <a:prstGeom prst="rect">
            <a:avLst/>
          </a:prstGeom>
          <a:noFill/>
        </p:spPr>
        <p:txBody>
          <a:bodyPr wrap="square" rtlCol="0">
            <a:spAutoFit/>
          </a:bodyPr>
          <a:lstStyle/>
          <a:p>
            <a:r>
              <a:rPr lang="it-IT" b="1" dirty="0"/>
              <a:t>1.3. Obiective generale referitoare la ingrediente</a:t>
            </a:r>
            <a:endParaRPr lang="ro-RO" dirty="0"/>
          </a:p>
          <a:p>
            <a:r>
              <a:rPr lang="it-IT" b="1" dirty="0"/>
              <a:t> </a:t>
            </a:r>
            <a:endParaRPr lang="ro-RO" dirty="0"/>
          </a:p>
          <a:p>
            <a:r>
              <a:rPr lang="it-IT" dirty="0"/>
              <a:t>	Atunci când un ingredient al unui aliment este constituit din mai multe ingrediente, acestea sunt considerate ingrediente ale alimentului respectiv.</a:t>
            </a:r>
            <a:endParaRPr lang="ro-RO" dirty="0"/>
          </a:p>
          <a:p>
            <a:r>
              <a:rPr lang="it-IT" dirty="0"/>
              <a:t>    	Nu sunt considerate ingrediente următoarele</a:t>
            </a:r>
            <a:r>
              <a:rPr lang="it-IT" dirty="0" smtClean="0"/>
              <a:t>:</a:t>
            </a:r>
          </a:p>
          <a:p>
            <a:endParaRPr lang="ro-RO" dirty="0"/>
          </a:p>
          <a:p>
            <a:r>
              <a:rPr lang="it-IT" dirty="0"/>
              <a:t>    a) componentele unui ingredient care, în cursul procesului de fabricaţie, au fost temporar separate pentru a fi reincorporate ulterior în produs într-o cantitate care sa nu o depăşească pe cea intiala</a:t>
            </a:r>
            <a:r>
              <a:rPr lang="it-IT" dirty="0" smtClean="0"/>
              <a:t>;</a:t>
            </a:r>
          </a:p>
          <a:p>
            <a:endParaRPr lang="ro-RO" dirty="0"/>
          </a:p>
          <a:p>
            <a:r>
              <a:rPr lang="it-IT" dirty="0"/>
              <a:t>    b) aditivii a căror prezenta într-un aliment este datorată exclusiv faptului ca au fost continuti în unul sau în mai multe ingrediente ale acestuia şi cu condiţia ca aceştia nu îşi mai îndeplinesc funcţia tehnologică în produsul finit</a:t>
            </a:r>
            <a:r>
              <a:rPr lang="it-IT" dirty="0" smtClean="0"/>
              <a:t>;</a:t>
            </a:r>
          </a:p>
          <a:p>
            <a:endParaRPr lang="ro-RO" dirty="0"/>
          </a:p>
          <a:p>
            <a:r>
              <a:rPr lang="it-IT" dirty="0">
                <a:solidFill>
                  <a:srgbClr val="FF0000"/>
                </a:solidFill>
              </a:rPr>
              <a:t>    c) aditivii utilizaţi ca auxiliari tehnologici</a:t>
            </a:r>
            <a:r>
              <a:rPr lang="it-IT" dirty="0" smtClean="0">
                <a:solidFill>
                  <a:srgbClr val="FF0000"/>
                </a:solidFill>
              </a:rPr>
              <a:t>;</a:t>
            </a:r>
          </a:p>
          <a:p>
            <a:endParaRPr lang="ro-RO" dirty="0">
              <a:solidFill>
                <a:srgbClr val="FF0000"/>
              </a:solidFill>
            </a:endParaRPr>
          </a:p>
          <a:p>
            <a:r>
              <a:rPr lang="it-IT" dirty="0">
                <a:solidFill>
                  <a:srgbClr val="FF0000"/>
                </a:solidFill>
              </a:rPr>
              <a:t>    d) substantele folosite în cantităţi strict necesare ca solventi sau ca suport pentru aditivi ori pentru arome.</a:t>
            </a:r>
            <a:endParaRPr lang="ro-RO" dirty="0">
              <a:solidFill>
                <a:srgbClr val="FF0000"/>
              </a:solidFill>
            </a:endParaRPr>
          </a:p>
          <a:p>
            <a:endParaRPr lang="ro-RO" dirty="0"/>
          </a:p>
        </p:txBody>
      </p:sp>
    </p:spTree>
    <p:extLst>
      <p:ext uri="{BB962C8B-B14F-4D97-AF65-F5344CB8AC3E}">
        <p14:creationId xmlns:p14="http://schemas.microsoft.com/office/powerpoint/2010/main" val="2247574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836712"/>
            <a:ext cx="6624736" cy="4247317"/>
          </a:xfrm>
          <a:prstGeom prst="rect">
            <a:avLst/>
          </a:prstGeom>
          <a:noFill/>
        </p:spPr>
        <p:txBody>
          <a:bodyPr wrap="square" rtlCol="0">
            <a:spAutoFit/>
          </a:bodyPr>
          <a:lstStyle/>
          <a:p>
            <a:r>
              <a:rPr lang="it-IT" dirty="0"/>
              <a:t> Cantitatea unui ingredient sau a unei categorii de ingrediente, exprimată în procente, determinata la momentul introducerii acestora în fabricaţie, se declara în următoarele situaţii</a:t>
            </a:r>
            <a:r>
              <a:rPr lang="it-IT" dirty="0" smtClean="0"/>
              <a:t>:</a:t>
            </a:r>
          </a:p>
          <a:p>
            <a:endParaRPr lang="ro-RO" dirty="0"/>
          </a:p>
          <a:p>
            <a:r>
              <a:rPr lang="it-IT" dirty="0"/>
              <a:t>    </a:t>
            </a:r>
            <a:r>
              <a:rPr lang="pt-BR" dirty="0"/>
              <a:t>a) când ingredientul sau categoria de ingrediente respective apare cu denumirea sub care alimentul este vândut ori este în mod obişnuit asociat cu aceasta denumire de consumator; </a:t>
            </a:r>
            <a:r>
              <a:rPr lang="pt-BR" dirty="0" smtClean="0"/>
              <a:t>sau</a:t>
            </a:r>
          </a:p>
          <a:p>
            <a:endParaRPr lang="ro-RO" dirty="0"/>
          </a:p>
          <a:p>
            <a:r>
              <a:rPr lang="pt-BR" dirty="0"/>
              <a:t>    </a:t>
            </a:r>
            <a:r>
              <a:rPr lang="it-IT" dirty="0"/>
              <a:t>b) când ingredientul sau categoria de ingrediente respective este accentuata la etichetare prin cuvinte, desene ori grafice; </a:t>
            </a:r>
            <a:r>
              <a:rPr lang="it-IT" dirty="0" smtClean="0"/>
              <a:t>sau</a:t>
            </a:r>
          </a:p>
          <a:p>
            <a:endParaRPr lang="ro-RO" dirty="0"/>
          </a:p>
          <a:p>
            <a:r>
              <a:rPr lang="it-IT" dirty="0"/>
              <a:t>    c) când ingredientul sau categoria de ingrediente respective conferă caracteristici specifice alimentului şi îl diferentiaza de alte produse cu care ar putea fi confundat datorită denumirii sau aspectului sau.</a:t>
            </a:r>
            <a:endParaRPr lang="ro-RO" dirty="0"/>
          </a:p>
        </p:txBody>
      </p:sp>
    </p:spTree>
    <p:extLst>
      <p:ext uri="{BB962C8B-B14F-4D97-AF65-F5344CB8AC3E}">
        <p14:creationId xmlns:p14="http://schemas.microsoft.com/office/powerpoint/2010/main" val="22023083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1340768"/>
            <a:ext cx="6912768" cy="2862322"/>
          </a:xfrm>
          <a:prstGeom prst="rect">
            <a:avLst/>
          </a:prstGeom>
          <a:noFill/>
        </p:spPr>
        <p:txBody>
          <a:bodyPr wrap="square" rtlCol="0">
            <a:spAutoFit/>
          </a:bodyPr>
          <a:lstStyle/>
          <a:p>
            <a:r>
              <a:rPr lang="it-IT" dirty="0"/>
              <a:t> </a:t>
            </a:r>
            <a:endParaRPr lang="ro-RO" dirty="0"/>
          </a:p>
          <a:p>
            <a:r>
              <a:rPr lang="it-IT" b="1" dirty="0"/>
              <a:t>1.4. Obiective generale referitoare la cantitatea neta</a:t>
            </a:r>
            <a:endParaRPr lang="ro-RO" dirty="0"/>
          </a:p>
          <a:p>
            <a:r>
              <a:rPr lang="it-IT" b="1" dirty="0"/>
              <a:t> </a:t>
            </a:r>
            <a:endParaRPr lang="ro-RO" dirty="0"/>
          </a:p>
          <a:p>
            <a:r>
              <a:rPr lang="it-IT" dirty="0"/>
              <a:t>        Înscrierea cantităţii nete a alimentelor preambalate se face în unităţi de volum pentru produsele lichide şi în unităţi de masa pentru celelalte produse, utilizându-se, după caz, litrul, centilitrul, mililitrul, kilogramul sau gramul</a:t>
            </a:r>
            <a:r>
              <a:rPr lang="it-IT" dirty="0" smtClean="0"/>
              <a:t>.</a:t>
            </a:r>
          </a:p>
          <a:p>
            <a:endParaRPr lang="ro-RO" dirty="0"/>
          </a:p>
          <a:p>
            <a:endParaRPr lang="it-IT" dirty="0"/>
          </a:p>
          <a:p>
            <a:endParaRPr lang="ro-RO" dirty="0"/>
          </a:p>
        </p:txBody>
      </p:sp>
    </p:spTree>
    <p:extLst>
      <p:ext uri="{BB962C8B-B14F-4D97-AF65-F5344CB8AC3E}">
        <p14:creationId xmlns:p14="http://schemas.microsoft.com/office/powerpoint/2010/main" val="21603590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692696"/>
            <a:ext cx="7200800" cy="5078313"/>
          </a:xfrm>
          <a:prstGeom prst="rect">
            <a:avLst/>
          </a:prstGeom>
          <a:noFill/>
        </p:spPr>
        <p:txBody>
          <a:bodyPr wrap="square" rtlCol="0">
            <a:spAutoFit/>
          </a:bodyPr>
          <a:lstStyle/>
          <a:p>
            <a:r>
              <a:rPr lang="it-IT" dirty="0"/>
              <a:t>În cazul unui ambalaj în care sunt introduse doua sau mai multe produse ambalate individual, care nu sunt considerate unităţi de vânzare, indicarea cantităţii nete se face prin menţionarea cantităţii nete totale şi a numărului total de ambalaje individuale</a:t>
            </a:r>
            <a:r>
              <a:rPr lang="it-IT" dirty="0" smtClean="0"/>
              <a:t>.</a:t>
            </a:r>
          </a:p>
          <a:p>
            <a:endParaRPr lang="ro-RO" dirty="0"/>
          </a:p>
          <a:p>
            <a:r>
              <a:rPr lang="it-IT" dirty="0"/>
              <a:t>    	Indicarea cantităţii nete </a:t>
            </a:r>
            <a:r>
              <a:rPr lang="it-IT" b="1" dirty="0"/>
              <a:t>nu</a:t>
            </a:r>
            <a:r>
              <a:rPr lang="it-IT" dirty="0"/>
              <a:t> este obligatorie pentru</a:t>
            </a:r>
            <a:r>
              <a:rPr lang="it-IT" dirty="0" smtClean="0"/>
              <a:t>:</a:t>
            </a:r>
          </a:p>
          <a:p>
            <a:endParaRPr lang="ro-RO" dirty="0"/>
          </a:p>
          <a:p>
            <a:r>
              <a:rPr lang="it-IT" dirty="0"/>
              <a:t>    a) alimentele vândute cu </a:t>
            </a:r>
            <a:r>
              <a:rPr lang="it-IT" dirty="0" smtClean="0"/>
              <a:t>bucata</a:t>
            </a:r>
          </a:p>
          <a:p>
            <a:endParaRPr lang="ro-RO" dirty="0"/>
          </a:p>
          <a:p>
            <a:r>
              <a:rPr lang="it-IT" dirty="0"/>
              <a:t>    b) alimentele care pot inregistra pierderi considerabile de volum sau de masa şi care sunt vândute la bucata sau cantarite în prezenta cumpărătorului</a:t>
            </a:r>
            <a:r>
              <a:rPr lang="it-IT" dirty="0" smtClean="0"/>
              <a:t>;</a:t>
            </a:r>
          </a:p>
          <a:p>
            <a:endParaRPr lang="ro-RO" dirty="0"/>
          </a:p>
          <a:p>
            <a:r>
              <a:rPr lang="it-IT" dirty="0"/>
              <a:t>    c) alimentele a căror cantitate neta este mai mica de 5 grame sau de 5 mililitri; aceasta prevedere nu se aplica condimentelor şi plantelor aromatice.</a:t>
            </a:r>
            <a:endParaRPr lang="ro-RO" dirty="0"/>
          </a:p>
          <a:p>
            <a:r>
              <a:rPr lang="it-IT" dirty="0"/>
              <a:t> </a:t>
            </a:r>
            <a:endParaRPr lang="ro-RO" dirty="0"/>
          </a:p>
          <a:p>
            <a:endParaRPr lang="ro-RO" dirty="0"/>
          </a:p>
        </p:txBody>
      </p:sp>
    </p:spTree>
    <p:extLst>
      <p:ext uri="{BB962C8B-B14F-4D97-AF65-F5344CB8AC3E}">
        <p14:creationId xmlns:p14="http://schemas.microsoft.com/office/powerpoint/2010/main" val="292802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3648" y="836712"/>
            <a:ext cx="6192688" cy="3693319"/>
          </a:xfrm>
          <a:prstGeom prst="rect">
            <a:avLst/>
          </a:prstGeom>
          <a:noFill/>
        </p:spPr>
        <p:txBody>
          <a:bodyPr wrap="square" rtlCol="0">
            <a:spAutoFit/>
          </a:bodyPr>
          <a:lstStyle/>
          <a:p>
            <a:r>
              <a:rPr lang="ro-RO" b="1" dirty="0"/>
              <a:t>Tehnica juridică</a:t>
            </a:r>
            <a:endParaRPr lang="ro-RO" dirty="0"/>
          </a:p>
          <a:p>
            <a:pPr lvl="0"/>
            <a:endParaRPr lang="en-GB" dirty="0" smtClean="0"/>
          </a:p>
          <a:p>
            <a:pPr lvl="0"/>
            <a:r>
              <a:rPr lang="ro-RO" dirty="0" smtClean="0"/>
              <a:t>este </a:t>
            </a:r>
            <a:r>
              <a:rPr lang="ro-RO" dirty="0"/>
              <a:t>un concept complex </a:t>
            </a:r>
            <a:r>
              <a:rPr lang="ro-RO" dirty="0" smtClean="0"/>
              <a:t>care</a:t>
            </a:r>
            <a:r>
              <a:rPr lang="en-GB" dirty="0" smtClean="0"/>
              <a:t>:</a:t>
            </a:r>
            <a:r>
              <a:rPr lang="ro-RO" dirty="0" smtClean="0"/>
              <a:t> </a:t>
            </a:r>
            <a:endParaRPr lang="en-GB" dirty="0" smtClean="0"/>
          </a:p>
          <a:p>
            <a:pPr lvl="0"/>
            <a:r>
              <a:rPr lang="ro-RO" dirty="0" smtClean="0"/>
              <a:t>desemnează</a:t>
            </a:r>
            <a:r>
              <a:rPr lang="ro-RO" dirty="0"/>
              <a:t>, emite reguli, principii, metode, procedee şi operaţii </a:t>
            </a:r>
            <a:endParaRPr lang="en-GB" dirty="0" smtClean="0"/>
          </a:p>
          <a:p>
            <a:pPr lvl="0"/>
            <a:endParaRPr lang="en-GB" dirty="0"/>
          </a:p>
          <a:p>
            <a:pPr lvl="0"/>
            <a:endParaRPr lang="en-GB" dirty="0" smtClean="0"/>
          </a:p>
          <a:p>
            <a:pPr lvl="0"/>
            <a:r>
              <a:rPr lang="en-US" dirty="0" err="1" smtClean="0"/>
              <a:t>Tehnica</a:t>
            </a:r>
            <a:r>
              <a:rPr lang="en-US" dirty="0" smtClean="0"/>
              <a:t> </a:t>
            </a:r>
            <a:r>
              <a:rPr lang="en-US" dirty="0" err="1"/>
              <a:t>juridic</a:t>
            </a:r>
            <a:r>
              <a:rPr lang="ro-RO" dirty="0"/>
              <a:t>ă</a:t>
            </a:r>
            <a:r>
              <a:rPr lang="en-US" dirty="0"/>
              <a:t> </a:t>
            </a:r>
            <a:r>
              <a:rPr lang="en-US" dirty="0" err="1"/>
              <a:t>constituie</a:t>
            </a:r>
            <a:r>
              <a:rPr lang="en-US" dirty="0"/>
              <a:t> un </a:t>
            </a:r>
            <a:r>
              <a:rPr lang="en-US" dirty="0" err="1"/>
              <a:t>domeniu</a:t>
            </a:r>
            <a:r>
              <a:rPr lang="en-US" dirty="0"/>
              <a:t> al </a:t>
            </a:r>
            <a:r>
              <a:rPr lang="ro-RO" dirty="0"/>
              <a:t>ş</a:t>
            </a:r>
            <a:r>
              <a:rPr lang="en-US" dirty="0" err="1"/>
              <a:t>tiin</a:t>
            </a:r>
            <a:r>
              <a:rPr lang="ro-RO" dirty="0"/>
              <a:t>ţ</a:t>
            </a:r>
            <a:r>
              <a:rPr lang="en-US" dirty="0" err="1"/>
              <a:t>ei</a:t>
            </a:r>
            <a:r>
              <a:rPr lang="en-US" dirty="0"/>
              <a:t> </a:t>
            </a:r>
            <a:r>
              <a:rPr lang="en-US" dirty="0" err="1"/>
              <a:t>juridice</a:t>
            </a:r>
            <a:r>
              <a:rPr lang="ro-RO" dirty="0" smtClean="0"/>
              <a:t>.</a:t>
            </a:r>
            <a:endParaRPr lang="en-GB" dirty="0" smtClean="0"/>
          </a:p>
          <a:p>
            <a:pPr lvl="0"/>
            <a:endParaRPr lang="ro-RO" dirty="0"/>
          </a:p>
          <a:p>
            <a:pPr lvl="0"/>
            <a:r>
              <a:rPr lang="ro-RO" dirty="0" smtClean="0"/>
              <a:t>Tehnica </a:t>
            </a:r>
            <a:r>
              <a:rPr lang="ro-RO" dirty="0"/>
              <a:t>juridică se transformă în reglementare juridică doar în măsura în care organele de stat legiuitoare adoptă sau îşi însuşesc regulile impuse de tehnica juridică.</a:t>
            </a:r>
          </a:p>
          <a:p>
            <a:endParaRPr lang="ro-RO"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692696"/>
            <a:ext cx="7200800" cy="4524315"/>
          </a:xfrm>
          <a:prstGeom prst="rect">
            <a:avLst/>
          </a:prstGeom>
          <a:noFill/>
        </p:spPr>
        <p:txBody>
          <a:bodyPr wrap="square" rtlCol="0">
            <a:spAutoFit/>
          </a:bodyPr>
          <a:lstStyle/>
          <a:p>
            <a:r>
              <a:rPr lang="it-IT" b="1" dirty="0"/>
              <a:t>1.5.Data durabilitatii minimale/termenul de valabilitate, condiţii de păstrare, de conservare şi de folosire</a:t>
            </a:r>
            <a:endParaRPr lang="ro-RO" dirty="0"/>
          </a:p>
          <a:p>
            <a:r>
              <a:rPr lang="it-IT" b="1" dirty="0"/>
              <a:t> </a:t>
            </a:r>
            <a:endParaRPr lang="ro-RO" dirty="0"/>
          </a:p>
          <a:p>
            <a:r>
              <a:rPr lang="it-IT" dirty="0"/>
              <a:t>        Pe eticheta sau pe ambalajul alimentelor se înscrie de către producător data durabilitatii minimale, respectiv data pana la care acestea îşi păstrează caracteristicile specifice în condiţii de depozitare corespunzătoare</a:t>
            </a:r>
            <a:r>
              <a:rPr lang="it-IT" dirty="0" smtClean="0"/>
              <a:t>.</a:t>
            </a:r>
          </a:p>
          <a:p>
            <a:endParaRPr lang="ro-RO" dirty="0"/>
          </a:p>
          <a:p>
            <a:r>
              <a:rPr lang="it-IT" dirty="0"/>
              <a:t>    Data va fi precedată de menţiunea</a:t>
            </a:r>
            <a:r>
              <a:rPr lang="it-IT" dirty="0" smtClean="0"/>
              <a:t>:</a:t>
            </a:r>
          </a:p>
          <a:p>
            <a:endParaRPr lang="ro-RO" dirty="0"/>
          </a:p>
          <a:p>
            <a:r>
              <a:rPr lang="it-IT" dirty="0"/>
              <a:t>    </a:t>
            </a:r>
            <a:r>
              <a:rPr lang="pt-BR" dirty="0"/>
              <a:t>- "A se consuma, de preferinta, înainte de...", dacă în data este inclusă ziua; </a:t>
            </a:r>
            <a:r>
              <a:rPr lang="pt-BR" dirty="0" smtClean="0"/>
              <a:t>sau</a:t>
            </a:r>
          </a:p>
          <a:p>
            <a:endParaRPr lang="ro-RO" dirty="0"/>
          </a:p>
          <a:p>
            <a:r>
              <a:rPr lang="pt-BR" dirty="0"/>
              <a:t>    </a:t>
            </a:r>
            <a:r>
              <a:rPr lang="it-IT" dirty="0"/>
              <a:t>- "A se consuma, de preferinta, pana la sfârşitul...", dacă se indica luna şi anul sau numai anul</a:t>
            </a:r>
            <a:r>
              <a:rPr lang="it-IT" dirty="0" smtClean="0"/>
              <a:t>.</a:t>
            </a:r>
          </a:p>
          <a:p>
            <a:endParaRPr lang="ro-RO" dirty="0"/>
          </a:p>
          <a:p>
            <a:endParaRPr lang="ro-RO" dirty="0"/>
          </a:p>
        </p:txBody>
      </p:sp>
    </p:spTree>
    <p:extLst>
      <p:ext uri="{BB962C8B-B14F-4D97-AF65-F5344CB8AC3E}">
        <p14:creationId xmlns:p14="http://schemas.microsoft.com/office/powerpoint/2010/main" val="19016078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1196752"/>
            <a:ext cx="6912768" cy="3416320"/>
          </a:xfrm>
          <a:prstGeom prst="rect">
            <a:avLst/>
          </a:prstGeom>
          <a:noFill/>
        </p:spPr>
        <p:txBody>
          <a:bodyPr wrap="square" rtlCol="0">
            <a:spAutoFit/>
          </a:bodyPr>
          <a:lstStyle/>
          <a:p>
            <a:r>
              <a:rPr lang="it-IT" dirty="0"/>
              <a:t>Data se compune din indicarea clara a zilei, lunii şi a anului, într-o forma cronologică necodificata; în cazul alimentelor</a:t>
            </a:r>
            <a:r>
              <a:rPr lang="it-IT" dirty="0" smtClean="0"/>
              <a:t>:</a:t>
            </a:r>
          </a:p>
          <a:p>
            <a:endParaRPr lang="ro-RO" dirty="0"/>
          </a:p>
          <a:p>
            <a:r>
              <a:rPr lang="it-IT" dirty="0"/>
              <a:t>    - a căror durabilitate este mai mica de 3 luni, este suficient sa se indice ziua şi luna</a:t>
            </a:r>
            <a:r>
              <a:rPr lang="it-IT" dirty="0" smtClean="0"/>
              <a:t>;</a:t>
            </a:r>
          </a:p>
          <a:p>
            <a:endParaRPr lang="ro-RO" dirty="0"/>
          </a:p>
          <a:p>
            <a:r>
              <a:rPr lang="it-IT" dirty="0"/>
              <a:t>    - a căror durabilitate este mai mare de 3 luni, dar mai mica de 18 luni, este suficient sa se indice luna şi anul</a:t>
            </a:r>
            <a:r>
              <a:rPr lang="it-IT" dirty="0" smtClean="0"/>
              <a:t>;</a:t>
            </a:r>
          </a:p>
          <a:p>
            <a:endParaRPr lang="ro-RO" dirty="0"/>
          </a:p>
          <a:p>
            <a:r>
              <a:rPr lang="it-IT" dirty="0"/>
              <a:t>    - a căror durabilitate este mai mare de 18 luni, este suficient sa se indice anul.</a:t>
            </a:r>
            <a:endParaRPr lang="ro-RO" dirty="0"/>
          </a:p>
          <a:p>
            <a:endParaRPr lang="ro-RO" dirty="0"/>
          </a:p>
        </p:txBody>
      </p:sp>
    </p:spTree>
    <p:extLst>
      <p:ext uri="{BB962C8B-B14F-4D97-AF65-F5344CB8AC3E}">
        <p14:creationId xmlns:p14="http://schemas.microsoft.com/office/powerpoint/2010/main" val="9352708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5656" y="1052736"/>
            <a:ext cx="6264696" cy="3416320"/>
          </a:xfrm>
          <a:prstGeom prst="rect">
            <a:avLst/>
          </a:prstGeom>
          <a:noFill/>
        </p:spPr>
        <p:txBody>
          <a:bodyPr wrap="square" rtlCol="0">
            <a:spAutoFit/>
          </a:bodyPr>
          <a:lstStyle/>
          <a:p>
            <a:r>
              <a:rPr lang="it-IT" b="1" dirty="0"/>
              <a:t>1.6. Obiective generale referitoare la concentratia alcoolică</a:t>
            </a:r>
            <a:endParaRPr lang="ro-RO" dirty="0"/>
          </a:p>
          <a:p>
            <a:r>
              <a:rPr lang="it-IT" dirty="0"/>
              <a:t> </a:t>
            </a:r>
            <a:endParaRPr lang="ro-RO" dirty="0"/>
          </a:p>
          <a:p>
            <a:r>
              <a:rPr lang="it-IT" dirty="0"/>
              <a:t>Prezenta se referă la indicarea concentratiei alcoolice în volum pe etichetele băuturilor ce conţin alcool mai mult de 1,2% în volum.</a:t>
            </a:r>
            <a:endParaRPr lang="ro-RO" dirty="0"/>
          </a:p>
          <a:p>
            <a:endParaRPr lang="pt-BR" dirty="0" smtClean="0"/>
          </a:p>
          <a:p>
            <a:r>
              <a:rPr lang="pt-BR" dirty="0" smtClean="0"/>
              <a:t>Concentratia </a:t>
            </a:r>
            <a:r>
              <a:rPr lang="pt-BR" dirty="0"/>
              <a:t>alcoolică se exprima în procente de volum, la temperatura de referinta de 20°C; valoarea concentratiei alcoolice se înscrie în cifre cu cel mult o zecimala urmată de simbolul "% vol." şi poate fi precedată de cuvântul "alcool" sau de abrevierea "alc.".</a:t>
            </a:r>
            <a:endParaRPr lang="ro-RO" dirty="0"/>
          </a:p>
          <a:p>
            <a:r>
              <a:rPr lang="pt-BR" dirty="0"/>
              <a:t> </a:t>
            </a:r>
            <a:endParaRPr lang="ro-RO" dirty="0"/>
          </a:p>
          <a:p>
            <a:endParaRPr lang="ro-RO" dirty="0"/>
          </a:p>
        </p:txBody>
      </p:sp>
    </p:spTree>
    <p:extLst>
      <p:ext uri="{BB962C8B-B14F-4D97-AF65-F5344CB8AC3E}">
        <p14:creationId xmlns:p14="http://schemas.microsoft.com/office/powerpoint/2010/main" val="19181692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764704"/>
            <a:ext cx="7632848" cy="4247317"/>
          </a:xfrm>
          <a:prstGeom prst="rect">
            <a:avLst/>
          </a:prstGeom>
          <a:noFill/>
        </p:spPr>
        <p:txBody>
          <a:bodyPr wrap="square" rtlCol="0">
            <a:spAutoFit/>
          </a:bodyPr>
          <a:lstStyle/>
          <a:p>
            <a:r>
              <a:rPr lang="it-IT" b="1" dirty="0"/>
              <a:t>1.7.Obiective generale referitoare la alimentele preambalate</a:t>
            </a:r>
            <a:endParaRPr lang="ro-RO" dirty="0"/>
          </a:p>
          <a:p>
            <a:r>
              <a:rPr lang="it-IT" b="1" dirty="0"/>
              <a:t> </a:t>
            </a:r>
            <a:endParaRPr lang="ro-RO" dirty="0"/>
          </a:p>
          <a:p>
            <a:r>
              <a:rPr lang="pt-BR" dirty="0"/>
              <a:t>Pentru alimentele preambalate menţiunile se înscriu pe ambalaj sau pe o eticheta ataşată de acesta</a:t>
            </a:r>
            <a:r>
              <a:rPr lang="pt-BR" dirty="0" smtClean="0"/>
              <a:t>.</a:t>
            </a:r>
          </a:p>
          <a:p>
            <a:endParaRPr lang="ro-RO" dirty="0"/>
          </a:p>
          <a:p>
            <a:r>
              <a:rPr lang="it-IT" dirty="0"/>
              <a:t>Menţiunile se înscriu numai pe documentele de însoţire, atunci când alimentele preambalate sunt</a:t>
            </a:r>
            <a:r>
              <a:rPr lang="it-IT" dirty="0" smtClean="0"/>
              <a:t>:</a:t>
            </a:r>
          </a:p>
          <a:p>
            <a:endParaRPr lang="ro-RO" dirty="0"/>
          </a:p>
          <a:p>
            <a:r>
              <a:rPr lang="it-IT" dirty="0"/>
              <a:t>    a) comercializate într-o forma intermediara celei de vânzare către consumatorul </a:t>
            </a:r>
            <a:r>
              <a:rPr lang="it-IT" dirty="0" smtClean="0"/>
              <a:t>final</a:t>
            </a:r>
          </a:p>
          <a:p>
            <a:endParaRPr lang="ro-RO" dirty="0"/>
          </a:p>
          <a:p>
            <a:r>
              <a:rPr lang="it-IT" dirty="0"/>
              <a:t>    b) destinate aprovizionarii agenţilor economici care prepara şi furnizează hrana pentru populaţie, supunându-le unor procese de prelucrare</a:t>
            </a:r>
            <a:r>
              <a:rPr lang="it-IT" dirty="0" smtClean="0"/>
              <a:t>.</a:t>
            </a:r>
          </a:p>
          <a:p>
            <a:endParaRPr lang="ro-RO" dirty="0"/>
          </a:p>
          <a:p>
            <a:endParaRPr lang="ro-RO" dirty="0"/>
          </a:p>
        </p:txBody>
      </p:sp>
    </p:spTree>
    <p:extLst>
      <p:ext uri="{BB962C8B-B14F-4D97-AF65-F5344CB8AC3E}">
        <p14:creationId xmlns:p14="http://schemas.microsoft.com/office/powerpoint/2010/main" val="17522661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1268760"/>
            <a:ext cx="6840760" cy="3139321"/>
          </a:xfrm>
          <a:prstGeom prst="rect">
            <a:avLst/>
          </a:prstGeom>
          <a:noFill/>
        </p:spPr>
        <p:txBody>
          <a:bodyPr wrap="square" rtlCol="0">
            <a:spAutoFit/>
          </a:bodyPr>
          <a:lstStyle/>
          <a:p>
            <a:r>
              <a:rPr lang="it-IT" b="1" dirty="0"/>
              <a:t>1.8.Obiective generale referitoare la alimentele nepreambalate</a:t>
            </a:r>
            <a:endParaRPr lang="ro-RO" dirty="0"/>
          </a:p>
          <a:p>
            <a:r>
              <a:rPr lang="it-IT" b="1" dirty="0"/>
              <a:t> </a:t>
            </a:r>
            <a:endParaRPr lang="ro-RO" dirty="0"/>
          </a:p>
          <a:p>
            <a:r>
              <a:rPr lang="it-IT" dirty="0"/>
              <a:t>Orice aliment nepreambalat, prezentat spre comercializare consumatorilor ori agenţilor economici care prepara hrana pentru populaţie, trebuie sa aibă înscrise denumirea şi data durabilitatii minimale sau data limita de consum. </a:t>
            </a:r>
            <a:endParaRPr lang="it-IT" dirty="0" smtClean="0"/>
          </a:p>
          <a:p>
            <a:endParaRPr lang="it-IT" dirty="0"/>
          </a:p>
          <a:p>
            <a:r>
              <a:rPr lang="it-IT" dirty="0" smtClean="0"/>
              <a:t>Înscrierea </a:t>
            </a:r>
            <a:r>
              <a:rPr lang="it-IT" dirty="0"/>
              <a:t>se face pe produs, pe un afis, anunţ sau în orice alta forma fără risc de confuzie.</a:t>
            </a:r>
            <a:endParaRPr lang="ro-RO" dirty="0"/>
          </a:p>
          <a:p>
            <a:r>
              <a:rPr lang="it-IT" b="1" dirty="0"/>
              <a:t> </a:t>
            </a:r>
            <a:endParaRPr lang="ro-RO" dirty="0"/>
          </a:p>
          <a:p>
            <a:endParaRPr lang="ro-RO" dirty="0"/>
          </a:p>
        </p:txBody>
      </p:sp>
    </p:spTree>
    <p:extLst>
      <p:ext uri="{BB962C8B-B14F-4D97-AF65-F5344CB8AC3E}">
        <p14:creationId xmlns:p14="http://schemas.microsoft.com/office/powerpoint/2010/main" val="7005054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412776"/>
            <a:ext cx="7704856" cy="1477328"/>
          </a:xfrm>
          <a:prstGeom prst="rect">
            <a:avLst/>
          </a:prstGeom>
          <a:noFill/>
        </p:spPr>
        <p:txBody>
          <a:bodyPr wrap="square" rtlCol="0">
            <a:spAutoFit/>
          </a:bodyPr>
          <a:lstStyle/>
          <a:p>
            <a:r>
              <a:rPr lang="it-IT" b="1" dirty="0"/>
              <a:t>1.9 Obiective generale referitoare la indicarea lotului</a:t>
            </a:r>
            <a:endParaRPr lang="ro-RO" dirty="0"/>
          </a:p>
          <a:p>
            <a:r>
              <a:rPr lang="it-IT" b="1" dirty="0"/>
              <a:t> </a:t>
            </a:r>
            <a:endParaRPr lang="ro-RO" dirty="0"/>
          </a:p>
          <a:p>
            <a:r>
              <a:rPr lang="it-IT" dirty="0"/>
              <a:t>Alimentele nu pot fi comercializate dacă nu sunt însoţite de o indicaţie care sa permită identificarea lotului din care fac parte.</a:t>
            </a:r>
            <a:endParaRPr lang="ro-RO" dirty="0"/>
          </a:p>
          <a:p>
            <a:endParaRPr lang="ro-RO" dirty="0"/>
          </a:p>
        </p:txBody>
      </p:sp>
    </p:spTree>
    <p:extLst>
      <p:ext uri="{BB962C8B-B14F-4D97-AF65-F5344CB8AC3E}">
        <p14:creationId xmlns:p14="http://schemas.microsoft.com/office/powerpoint/2010/main" val="38289951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692696"/>
            <a:ext cx="6552728" cy="4524315"/>
          </a:xfrm>
          <a:prstGeom prst="rect">
            <a:avLst/>
          </a:prstGeom>
          <a:noFill/>
        </p:spPr>
        <p:txBody>
          <a:bodyPr wrap="square" rtlCol="0">
            <a:spAutoFit/>
          </a:bodyPr>
          <a:lstStyle/>
          <a:p>
            <a:r>
              <a:rPr lang="it-IT" dirty="0"/>
              <a:t>Răspunderea în ceea ce priveşte stabilirea şi înscrierea lotului revine, după caz, producătorului sau ambalatorului ori agentului economic înregistrat în România, care comercializează pentru prima oara produsul</a:t>
            </a:r>
            <a:r>
              <a:rPr lang="it-IT" dirty="0" smtClean="0"/>
              <a:t>.</a:t>
            </a:r>
          </a:p>
          <a:p>
            <a:endParaRPr lang="ro-RO" dirty="0"/>
          </a:p>
          <a:p>
            <a:r>
              <a:rPr lang="it-IT" dirty="0"/>
              <a:t>Indicarea lotului este precedată de litera L, cu excepţia cazurilor în care aceasta se distinge cu claritate fata de alte indicaţii de pe eticheta</a:t>
            </a:r>
            <a:r>
              <a:rPr lang="it-IT" dirty="0" smtClean="0"/>
              <a:t>.</a:t>
            </a:r>
          </a:p>
          <a:p>
            <a:endParaRPr lang="ro-RO" dirty="0"/>
          </a:p>
          <a:p>
            <a:r>
              <a:rPr lang="it-IT" dirty="0"/>
              <a:t>În cazul alimentelor preambalate indicarea lotului se face pe ambalaj sau pe eticheta ataşată de acesta</a:t>
            </a:r>
            <a:r>
              <a:rPr lang="it-IT" dirty="0" smtClean="0"/>
              <a:t>;</a:t>
            </a:r>
          </a:p>
          <a:p>
            <a:endParaRPr lang="it-IT" dirty="0"/>
          </a:p>
          <a:p>
            <a:r>
              <a:rPr lang="it-IT" dirty="0" smtClean="0"/>
              <a:t> </a:t>
            </a:r>
            <a:r>
              <a:rPr lang="it-IT" dirty="0"/>
              <a:t>în cazul alimentelor nepreambalate aceasta indicaţie apare pe ambalaj sau pe container ori, în lipsa acestora, pe documentele comerciale insotitoare.</a:t>
            </a:r>
            <a:endParaRPr lang="ro-RO" dirty="0"/>
          </a:p>
          <a:p>
            <a:endParaRPr lang="ro-RO" dirty="0"/>
          </a:p>
        </p:txBody>
      </p:sp>
    </p:spTree>
    <p:extLst>
      <p:ext uri="{BB962C8B-B14F-4D97-AF65-F5344CB8AC3E}">
        <p14:creationId xmlns:p14="http://schemas.microsoft.com/office/powerpoint/2010/main" val="10793624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692696"/>
            <a:ext cx="6768752" cy="3139321"/>
          </a:xfrm>
          <a:prstGeom prst="rect">
            <a:avLst/>
          </a:prstGeom>
          <a:noFill/>
        </p:spPr>
        <p:txBody>
          <a:bodyPr wrap="square" rtlCol="0">
            <a:spAutoFit/>
          </a:bodyPr>
          <a:lstStyle/>
          <a:p>
            <a:r>
              <a:rPr lang="it-IT" dirty="0"/>
              <a:t>	Înscrierea lotului se face în asa fel încât sa poată fi văzută cu usurinta, sa poată fi citită cu claritate şi sa nu permită ştergerea</a:t>
            </a:r>
            <a:r>
              <a:rPr lang="it-IT" dirty="0" smtClean="0"/>
              <a:t>.</a:t>
            </a:r>
          </a:p>
          <a:p>
            <a:endParaRPr lang="ro-RO" dirty="0"/>
          </a:p>
          <a:p>
            <a:r>
              <a:rPr lang="it-IT" b="1" dirty="0"/>
              <a:t>      </a:t>
            </a:r>
            <a:r>
              <a:rPr lang="it-IT" b="1" dirty="0">
                <a:solidFill>
                  <a:srgbClr val="FF0000"/>
                </a:solidFill>
              </a:rPr>
              <a:t>Se interzice modificarea datei durabilitatii minimale sau a termenului de valabilitate înscris prin etichetarea originara</a:t>
            </a:r>
            <a:r>
              <a:rPr lang="it-IT" dirty="0" smtClean="0">
                <a:solidFill>
                  <a:srgbClr val="FF0000"/>
                </a:solidFill>
              </a:rPr>
              <a:t>.</a:t>
            </a:r>
          </a:p>
          <a:p>
            <a:endParaRPr lang="en-GB" dirty="0" smtClean="0"/>
          </a:p>
          <a:p>
            <a:endParaRPr lang="ro-RO" dirty="0"/>
          </a:p>
          <a:p>
            <a:r>
              <a:rPr lang="it-IT" b="1" dirty="0"/>
              <a:t>        Se interzice utilizarea în </a:t>
            </a:r>
            <a:r>
              <a:rPr lang="it-IT" b="1" dirty="0" smtClean="0"/>
              <a:t>etichetare a </a:t>
            </a:r>
            <a:r>
              <a:rPr lang="it-IT" b="1" dirty="0"/>
              <a:t>oricăror </a:t>
            </a:r>
            <a:r>
              <a:rPr lang="it-IT" b="1" dirty="0" smtClean="0"/>
              <a:t>forme </a:t>
            </a:r>
            <a:r>
              <a:rPr lang="it-IT" b="1" dirty="0"/>
              <a:t>de prezentare de natura sa induca în eroare consumatorul, în special în ceea ce priveşte calitatea, originea sau provenienta alimentului.</a:t>
            </a:r>
            <a:endParaRPr lang="ro-RO" b="1" dirty="0"/>
          </a:p>
          <a:p>
            <a:endParaRPr lang="ro-RO" dirty="0"/>
          </a:p>
        </p:txBody>
      </p:sp>
    </p:spTree>
    <p:extLst>
      <p:ext uri="{BB962C8B-B14F-4D97-AF65-F5344CB8AC3E}">
        <p14:creationId xmlns:p14="http://schemas.microsoft.com/office/powerpoint/2010/main" val="23296473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620688"/>
            <a:ext cx="6984776" cy="5632311"/>
          </a:xfrm>
          <a:prstGeom prst="rect">
            <a:avLst/>
          </a:prstGeom>
          <a:noFill/>
        </p:spPr>
        <p:txBody>
          <a:bodyPr wrap="square" rtlCol="0">
            <a:spAutoFit/>
          </a:bodyPr>
          <a:lstStyle/>
          <a:p>
            <a:r>
              <a:rPr lang="en-US" b="1" dirty="0"/>
              <a:t>2. </a:t>
            </a:r>
            <a:r>
              <a:rPr lang="en-US" b="1" dirty="0" err="1"/>
              <a:t>Menţiuni</a:t>
            </a:r>
            <a:r>
              <a:rPr lang="en-US" b="1" dirty="0"/>
              <a:t> </a:t>
            </a:r>
            <a:r>
              <a:rPr lang="en-US" b="1" dirty="0" err="1"/>
              <a:t>suplimentare</a:t>
            </a:r>
            <a:r>
              <a:rPr lang="en-US" b="1" dirty="0"/>
              <a:t> de </a:t>
            </a:r>
            <a:r>
              <a:rPr lang="en-US" b="1" dirty="0" err="1"/>
              <a:t>etichetare</a:t>
            </a:r>
            <a:r>
              <a:rPr lang="en-US" b="1" dirty="0"/>
              <a:t> </a:t>
            </a:r>
            <a:r>
              <a:rPr lang="en-US" b="1" dirty="0" err="1"/>
              <a:t>pe</a:t>
            </a:r>
            <a:r>
              <a:rPr lang="en-US" b="1" dirty="0"/>
              <a:t> </a:t>
            </a:r>
            <a:r>
              <a:rPr lang="en-US" b="1" dirty="0" err="1"/>
              <a:t>grupe</a:t>
            </a:r>
            <a:r>
              <a:rPr lang="en-US" b="1" dirty="0"/>
              <a:t> de </a:t>
            </a:r>
            <a:r>
              <a:rPr lang="en-US" b="1" dirty="0" err="1"/>
              <a:t>produse</a:t>
            </a:r>
            <a:endParaRPr lang="ro-RO" dirty="0"/>
          </a:p>
          <a:p>
            <a:r>
              <a:rPr lang="en-US" dirty="0"/>
              <a:t> </a:t>
            </a:r>
            <a:endParaRPr lang="ro-RO" dirty="0"/>
          </a:p>
          <a:p>
            <a:r>
              <a:rPr lang="en-US" b="1" dirty="0"/>
              <a:t>2.1. </a:t>
            </a:r>
            <a:r>
              <a:rPr lang="en-US" b="1" dirty="0" err="1"/>
              <a:t>Lapte</a:t>
            </a:r>
            <a:r>
              <a:rPr lang="en-US" b="1" dirty="0"/>
              <a:t> de </a:t>
            </a:r>
            <a:r>
              <a:rPr lang="en-US" b="1" dirty="0" err="1"/>
              <a:t>consum</a:t>
            </a:r>
            <a:endParaRPr lang="ro-RO" dirty="0"/>
          </a:p>
          <a:p>
            <a:endParaRPr lang="en-GB" dirty="0" smtClean="0"/>
          </a:p>
          <a:p>
            <a:r>
              <a:rPr lang="fr-FR" b="1" dirty="0"/>
              <a:t>2.2. </a:t>
            </a:r>
            <a:r>
              <a:rPr lang="fr-FR" b="1" dirty="0" err="1"/>
              <a:t>Sortimente</a:t>
            </a:r>
            <a:r>
              <a:rPr lang="fr-FR" b="1" dirty="0"/>
              <a:t> de </a:t>
            </a:r>
            <a:r>
              <a:rPr lang="fr-FR" b="1" dirty="0" err="1"/>
              <a:t>lapte</a:t>
            </a:r>
            <a:r>
              <a:rPr lang="fr-FR" b="1" dirty="0"/>
              <a:t> </a:t>
            </a:r>
            <a:r>
              <a:rPr lang="fr-FR" b="1" dirty="0" err="1"/>
              <a:t>concentrat</a:t>
            </a:r>
            <a:r>
              <a:rPr lang="fr-FR" b="1" dirty="0"/>
              <a:t> </a:t>
            </a:r>
            <a:r>
              <a:rPr lang="fr-FR" b="1" dirty="0" err="1"/>
              <a:t>sau</a:t>
            </a:r>
            <a:r>
              <a:rPr lang="fr-FR" b="1" dirty="0"/>
              <a:t> </a:t>
            </a:r>
            <a:r>
              <a:rPr lang="fr-FR" b="1" dirty="0" err="1"/>
              <a:t>praf</a:t>
            </a:r>
            <a:endParaRPr lang="ro-RO" dirty="0"/>
          </a:p>
          <a:p>
            <a:endParaRPr lang="en-GB" dirty="0" smtClean="0"/>
          </a:p>
          <a:p>
            <a:r>
              <a:rPr lang="pt-BR" b="1" dirty="0"/>
              <a:t>2.3. Produse lactate acide</a:t>
            </a:r>
            <a:endParaRPr lang="ro-RO" dirty="0"/>
          </a:p>
          <a:p>
            <a:r>
              <a:rPr lang="pt-BR" b="1" dirty="0"/>
              <a:t> (iaurt, smantana, lapte batut, kefir, sana)</a:t>
            </a:r>
            <a:endParaRPr lang="ro-RO" dirty="0"/>
          </a:p>
          <a:p>
            <a:endParaRPr lang="en-GB" dirty="0" smtClean="0"/>
          </a:p>
          <a:p>
            <a:r>
              <a:rPr lang="it-IT" b="1" dirty="0"/>
              <a:t>2.4. Branzeturi</a:t>
            </a:r>
            <a:endParaRPr lang="ro-RO" dirty="0"/>
          </a:p>
          <a:p>
            <a:endParaRPr lang="en-GB" dirty="0" smtClean="0"/>
          </a:p>
          <a:p>
            <a:r>
              <a:rPr lang="it-IT" b="1" dirty="0" smtClean="0"/>
              <a:t>2.5</a:t>
            </a:r>
            <a:r>
              <a:rPr lang="it-IT" b="1" dirty="0"/>
              <a:t>. </a:t>
            </a:r>
            <a:r>
              <a:rPr lang="it-IT" b="1" dirty="0" smtClean="0"/>
              <a:t>Unt</a:t>
            </a:r>
          </a:p>
          <a:p>
            <a:endParaRPr lang="it-IT" b="1" dirty="0"/>
          </a:p>
          <a:p>
            <a:r>
              <a:rPr lang="it-IT" b="1" dirty="0"/>
              <a:t>2.6. Produse din categoria margarina</a:t>
            </a:r>
            <a:endParaRPr lang="ro-RO" dirty="0"/>
          </a:p>
          <a:p>
            <a:endParaRPr lang="en-GB" dirty="0" smtClean="0"/>
          </a:p>
          <a:p>
            <a:r>
              <a:rPr lang="it-IT" b="1" dirty="0"/>
              <a:t>2.7. Carne şi produse din carne</a:t>
            </a:r>
            <a:endParaRPr lang="ro-RO" dirty="0"/>
          </a:p>
          <a:p>
            <a:endParaRPr lang="en-GB" dirty="0" smtClean="0"/>
          </a:p>
          <a:p>
            <a:r>
              <a:rPr lang="it-IT" b="1" dirty="0"/>
              <a:t>2.8. Oua şi produse din oua</a:t>
            </a:r>
            <a:endParaRPr lang="ro-RO" dirty="0"/>
          </a:p>
          <a:p>
            <a:endParaRPr lang="ro-RO" dirty="0"/>
          </a:p>
          <a:p>
            <a:endParaRPr lang="ro-RO" dirty="0"/>
          </a:p>
        </p:txBody>
      </p:sp>
    </p:spTree>
    <p:extLst>
      <p:ext uri="{BB962C8B-B14F-4D97-AF65-F5344CB8AC3E}">
        <p14:creationId xmlns:p14="http://schemas.microsoft.com/office/powerpoint/2010/main" val="39777671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394693"/>
            <a:ext cx="7704856" cy="5909310"/>
          </a:xfrm>
          <a:prstGeom prst="rect">
            <a:avLst/>
          </a:prstGeom>
          <a:noFill/>
        </p:spPr>
        <p:txBody>
          <a:bodyPr wrap="square" rtlCol="0">
            <a:spAutoFit/>
          </a:bodyPr>
          <a:lstStyle/>
          <a:p>
            <a:r>
              <a:rPr lang="it-IT" b="1" dirty="0"/>
              <a:t>2.9. Legume-fructe</a:t>
            </a:r>
            <a:endParaRPr lang="ro-RO" dirty="0"/>
          </a:p>
          <a:p>
            <a:endParaRPr lang="en-GB" dirty="0" smtClean="0"/>
          </a:p>
          <a:p>
            <a:r>
              <a:rPr lang="fr-FR" b="1" dirty="0"/>
              <a:t>2.10. Suc </a:t>
            </a:r>
            <a:r>
              <a:rPr lang="fr-FR" b="1" dirty="0" err="1"/>
              <a:t>natural</a:t>
            </a:r>
            <a:r>
              <a:rPr lang="fr-FR" b="1" dirty="0"/>
              <a:t> de </a:t>
            </a:r>
            <a:r>
              <a:rPr lang="fr-FR" b="1" dirty="0" err="1"/>
              <a:t>fructe,nectar</a:t>
            </a:r>
            <a:r>
              <a:rPr lang="fr-FR" b="1" dirty="0"/>
              <a:t> de </a:t>
            </a:r>
            <a:r>
              <a:rPr lang="fr-FR" b="1" dirty="0" err="1"/>
              <a:t>fructe</a:t>
            </a:r>
            <a:r>
              <a:rPr lang="fr-FR" b="1" dirty="0"/>
              <a:t>, sirop de </a:t>
            </a:r>
            <a:r>
              <a:rPr lang="fr-FR" b="1" dirty="0" err="1"/>
              <a:t>fructe</a:t>
            </a:r>
            <a:endParaRPr lang="ro-RO" dirty="0"/>
          </a:p>
          <a:p>
            <a:endParaRPr lang="en-GB" dirty="0" smtClean="0"/>
          </a:p>
          <a:p>
            <a:r>
              <a:rPr lang="it-IT" b="1" dirty="0"/>
              <a:t>2.11. Băuturi racoritoare</a:t>
            </a:r>
            <a:endParaRPr lang="ro-RO" dirty="0"/>
          </a:p>
          <a:p>
            <a:endParaRPr lang="en-GB" dirty="0" smtClean="0"/>
          </a:p>
          <a:p>
            <a:r>
              <a:rPr lang="it-IT" b="1" dirty="0"/>
              <a:t>2.12. Sucuri de legume</a:t>
            </a:r>
            <a:endParaRPr lang="ro-RO" dirty="0"/>
          </a:p>
          <a:p>
            <a:endParaRPr lang="en-GB" dirty="0" smtClean="0"/>
          </a:p>
          <a:p>
            <a:r>
              <a:rPr lang="it-IT" b="1" dirty="0"/>
              <a:t>2.13. Conserve de fructe (dulceata, gem, marmelada, crema, pasta, piureuri de castane indulcite</a:t>
            </a:r>
            <a:r>
              <a:rPr lang="it-IT" b="1" dirty="0" smtClean="0"/>
              <a:t>)</a:t>
            </a:r>
          </a:p>
          <a:p>
            <a:endParaRPr lang="it-IT" b="1" dirty="0" smtClean="0"/>
          </a:p>
          <a:p>
            <a:r>
              <a:rPr lang="it-IT" b="1" dirty="0"/>
              <a:t>2.14. Ciocolata şi produse din </a:t>
            </a:r>
            <a:r>
              <a:rPr lang="it-IT" b="1" dirty="0" smtClean="0"/>
              <a:t>ciocolata</a:t>
            </a:r>
          </a:p>
          <a:p>
            <a:endParaRPr lang="it-IT" b="1" dirty="0"/>
          </a:p>
          <a:p>
            <a:r>
              <a:rPr lang="pt-BR" b="1" dirty="0"/>
              <a:t>2.15. Cafea, derivati din </a:t>
            </a:r>
            <a:r>
              <a:rPr lang="pt-BR" b="1" dirty="0" smtClean="0"/>
              <a:t>cafea                      </a:t>
            </a:r>
            <a:r>
              <a:rPr lang="it-IT" b="1" dirty="0"/>
              <a:t>2.20. Oţet de fermentaţie</a:t>
            </a:r>
            <a:endParaRPr lang="ro-RO" dirty="0"/>
          </a:p>
          <a:p>
            <a:endParaRPr lang="en-GB" dirty="0" smtClean="0"/>
          </a:p>
          <a:p>
            <a:r>
              <a:rPr lang="it-IT" b="1" dirty="0" smtClean="0"/>
              <a:t>2.16. Sare                                 </a:t>
            </a:r>
            <a:r>
              <a:rPr lang="pt-BR" b="1" dirty="0"/>
              <a:t>2.21. Ape imbuteliate, altele decât apa minerala </a:t>
            </a:r>
            <a:endParaRPr lang="pt-BR" b="1" dirty="0" smtClean="0"/>
          </a:p>
          <a:p>
            <a:endParaRPr lang="ro-RO" dirty="0"/>
          </a:p>
          <a:p>
            <a:r>
              <a:rPr lang="pt-BR" b="1" dirty="0" smtClean="0"/>
              <a:t>                                                           şi </a:t>
            </a:r>
            <a:r>
              <a:rPr lang="pt-BR" b="1" dirty="0"/>
              <a:t>apa de </a:t>
            </a:r>
            <a:r>
              <a:rPr lang="pt-BR" b="1" dirty="0" smtClean="0"/>
              <a:t>izvor</a:t>
            </a:r>
            <a:r>
              <a:rPr lang="it-IT" b="1" dirty="0" smtClean="0"/>
              <a:t>           </a:t>
            </a:r>
            <a:endParaRPr lang="ro-RO" dirty="0" smtClean="0"/>
          </a:p>
          <a:p>
            <a:r>
              <a:rPr lang="it-IT" b="1" dirty="0" smtClean="0"/>
              <a:t>2.17</a:t>
            </a:r>
            <a:r>
              <a:rPr lang="it-IT" b="1" dirty="0"/>
              <a:t>. Condimente</a:t>
            </a:r>
            <a:endParaRPr lang="ro-RO" dirty="0"/>
          </a:p>
          <a:p>
            <a:endParaRPr lang="en-GB" dirty="0" smtClean="0"/>
          </a:p>
          <a:p>
            <a:r>
              <a:rPr lang="it-IT" b="1" dirty="0"/>
              <a:t>2.19. Băuturi </a:t>
            </a:r>
            <a:r>
              <a:rPr lang="it-IT" b="1" dirty="0" smtClean="0"/>
              <a:t>alcoolice</a:t>
            </a:r>
            <a:endParaRPr lang="ro-RO" dirty="0"/>
          </a:p>
        </p:txBody>
      </p:sp>
    </p:spTree>
    <p:extLst>
      <p:ext uri="{BB962C8B-B14F-4D97-AF65-F5344CB8AC3E}">
        <p14:creationId xmlns:p14="http://schemas.microsoft.com/office/powerpoint/2010/main" val="329626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9672" y="764704"/>
            <a:ext cx="5904656" cy="3693319"/>
          </a:xfrm>
          <a:prstGeom prst="rect">
            <a:avLst/>
          </a:prstGeom>
          <a:noFill/>
        </p:spPr>
        <p:txBody>
          <a:bodyPr wrap="square" rtlCol="0">
            <a:spAutoFit/>
          </a:bodyPr>
          <a:lstStyle/>
          <a:p>
            <a:pPr algn="ctr"/>
            <a:r>
              <a:rPr lang="en-US" b="1" dirty="0" err="1"/>
              <a:t>Autorităţi</a:t>
            </a:r>
            <a:r>
              <a:rPr lang="en-US" b="1" dirty="0"/>
              <a:t> </a:t>
            </a:r>
            <a:r>
              <a:rPr lang="en-US" b="1" dirty="0" err="1"/>
              <a:t>publice</a:t>
            </a:r>
            <a:r>
              <a:rPr lang="en-US" b="1" dirty="0"/>
              <a:t> </a:t>
            </a:r>
            <a:r>
              <a:rPr lang="ro-RO" b="1" dirty="0"/>
              <a:t>şi atribuţii </a:t>
            </a:r>
            <a:endParaRPr lang="ro-RO" dirty="0"/>
          </a:p>
          <a:p>
            <a:pPr lvl="0"/>
            <a:endParaRPr lang="en-US" b="1" dirty="0" smtClean="0"/>
          </a:p>
          <a:p>
            <a:pPr lvl="0"/>
            <a:r>
              <a:rPr lang="en-US" b="1" dirty="0" err="1" smtClean="0"/>
              <a:t>Autorităţi</a:t>
            </a:r>
            <a:r>
              <a:rPr lang="en-US" b="1" dirty="0" smtClean="0"/>
              <a:t> </a:t>
            </a:r>
            <a:r>
              <a:rPr lang="en-US" b="1" dirty="0" err="1"/>
              <a:t>publice</a:t>
            </a:r>
            <a:r>
              <a:rPr lang="en-US" dirty="0"/>
              <a:t> </a:t>
            </a:r>
            <a:r>
              <a:rPr lang="en-US" dirty="0" err="1"/>
              <a:t>sunt</a:t>
            </a:r>
            <a:r>
              <a:rPr lang="en-US" cap="all" dirty="0"/>
              <a:t>: </a:t>
            </a:r>
            <a:endParaRPr lang="ro-RO" dirty="0"/>
          </a:p>
          <a:p>
            <a:pPr lvl="0"/>
            <a:endParaRPr lang="en-US" dirty="0" smtClean="0"/>
          </a:p>
          <a:p>
            <a:pPr lvl="0" algn="ctr"/>
            <a:r>
              <a:rPr lang="en-US" dirty="0" err="1" smtClean="0"/>
              <a:t>Parlamentul</a:t>
            </a:r>
            <a:endParaRPr lang="ro-RO" dirty="0"/>
          </a:p>
          <a:p>
            <a:pPr lvl="0" algn="ctr"/>
            <a:endParaRPr lang="en-US" dirty="0" smtClean="0"/>
          </a:p>
          <a:p>
            <a:pPr lvl="0" algn="ctr"/>
            <a:r>
              <a:rPr lang="en-US" dirty="0" err="1" smtClean="0"/>
              <a:t>Preşedintele</a:t>
            </a:r>
            <a:endParaRPr lang="ro-RO" dirty="0"/>
          </a:p>
          <a:p>
            <a:pPr lvl="0" algn="ctr"/>
            <a:endParaRPr lang="en-US" dirty="0" smtClean="0"/>
          </a:p>
          <a:p>
            <a:pPr lvl="0" algn="ctr"/>
            <a:r>
              <a:rPr lang="en-US" dirty="0" err="1" smtClean="0"/>
              <a:t>Guvernul</a:t>
            </a:r>
            <a:endParaRPr lang="ro-RO" dirty="0"/>
          </a:p>
          <a:p>
            <a:pPr lvl="0" algn="ctr"/>
            <a:endParaRPr lang="en-GB" dirty="0" smtClean="0"/>
          </a:p>
          <a:p>
            <a:pPr lvl="0" algn="ctr"/>
            <a:r>
              <a:rPr lang="ro-RO" dirty="0" smtClean="0"/>
              <a:t>Administraţia </a:t>
            </a:r>
            <a:r>
              <a:rPr lang="ro-RO" dirty="0"/>
              <a:t>publică</a:t>
            </a:r>
          </a:p>
          <a:p>
            <a:pPr algn="ctr"/>
            <a:endParaRPr lang="en-GB" dirty="0" smtClean="0"/>
          </a:p>
          <a:p>
            <a:pPr algn="ctr"/>
            <a:r>
              <a:rPr lang="ro-RO" dirty="0" smtClean="0"/>
              <a:t>Autoritatea </a:t>
            </a:r>
            <a:r>
              <a:rPr lang="ro-RO" dirty="0"/>
              <a:t>judecătorească</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548680"/>
            <a:ext cx="7272808" cy="5078313"/>
          </a:xfrm>
          <a:prstGeom prst="rect">
            <a:avLst/>
          </a:prstGeom>
          <a:noFill/>
        </p:spPr>
        <p:txBody>
          <a:bodyPr wrap="square" rtlCol="0">
            <a:spAutoFit/>
          </a:bodyPr>
          <a:lstStyle/>
          <a:p>
            <a:r>
              <a:rPr lang="it-IT" b="1" dirty="0"/>
              <a:t>Alimentele scutite de indicarea datei durabilitatii minimale</a:t>
            </a:r>
            <a:endParaRPr lang="ro-RO" dirty="0"/>
          </a:p>
          <a:p>
            <a:r>
              <a:rPr lang="it-IT" b="1" dirty="0"/>
              <a:t> </a:t>
            </a:r>
            <a:endParaRPr lang="ro-RO" dirty="0"/>
          </a:p>
          <a:p>
            <a:r>
              <a:rPr lang="it-IT" dirty="0"/>
              <a:t>    1. Fructele şi legumele </a:t>
            </a:r>
            <a:r>
              <a:rPr lang="it-IT" dirty="0" smtClean="0"/>
              <a:t>proaspete</a:t>
            </a:r>
          </a:p>
          <a:p>
            <a:r>
              <a:rPr lang="pt-BR" dirty="0" smtClean="0"/>
              <a:t>    </a:t>
            </a:r>
            <a:r>
              <a:rPr lang="it-IT" dirty="0"/>
              <a:t>2. Vinuri, vinuri spumoase, vinuri spumante, vinuri licoroase, vinuri aromatizate şi produse similare obţinute din fructe, altele decât struguri</a:t>
            </a:r>
            <a:endParaRPr lang="ro-RO" dirty="0"/>
          </a:p>
          <a:p>
            <a:r>
              <a:rPr lang="it-IT" dirty="0"/>
              <a:t>    3. Băuturile conţinând 10% sau mai mult în volum alcool</a:t>
            </a:r>
            <a:endParaRPr lang="ro-RO" dirty="0"/>
          </a:p>
          <a:p>
            <a:r>
              <a:rPr lang="it-IT" dirty="0"/>
              <a:t>    4. Băuturi racoritoare, sucuri de fructe, nectaruri din fructe şi băuturi alcoolice în recipiente individuale mai mari de 5 l, destinate agenţilor economici care prepara şi furnizează hrana pentru populaţie</a:t>
            </a:r>
            <a:endParaRPr lang="ro-RO" dirty="0"/>
          </a:p>
          <a:p>
            <a:r>
              <a:rPr lang="it-IT" dirty="0"/>
              <a:t>    5. Painea, produsele de panificatie, patiserie şi de cofetarie, care prin natura lor sunt consumate în 24 de ore de la fabricare</a:t>
            </a:r>
            <a:endParaRPr lang="ro-RO" dirty="0"/>
          </a:p>
          <a:p>
            <a:r>
              <a:rPr lang="it-IT" dirty="0"/>
              <a:t>    6. Oţetul de fermentaţie</a:t>
            </a:r>
            <a:endParaRPr lang="ro-RO" dirty="0"/>
          </a:p>
          <a:p>
            <a:r>
              <a:rPr lang="it-IT" dirty="0"/>
              <a:t>    7. Sarea de bucatarie</a:t>
            </a:r>
            <a:endParaRPr lang="ro-RO" dirty="0"/>
          </a:p>
          <a:p>
            <a:r>
              <a:rPr lang="it-IT" dirty="0"/>
              <a:t>    8. Zahărul solid</a:t>
            </a:r>
            <a:endParaRPr lang="ro-RO" dirty="0"/>
          </a:p>
          <a:p>
            <a:r>
              <a:rPr lang="it-IT" dirty="0"/>
              <a:t>    9. Produsele zaharoase care sunt alcătuite aproape în totalitate din zahăr aromatizat şi/sau colorat</a:t>
            </a:r>
            <a:endParaRPr lang="ro-RO" dirty="0"/>
          </a:p>
          <a:p>
            <a:r>
              <a:rPr lang="it-IT" dirty="0"/>
              <a:t>    10. Guma de mestecat şi produsele similare de mestecat</a:t>
            </a:r>
            <a:endParaRPr lang="ro-RO" dirty="0"/>
          </a:p>
          <a:p>
            <a:r>
              <a:rPr lang="it-IT" dirty="0"/>
              <a:t>    11. Portiile individuale de inghetata</a:t>
            </a:r>
            <a:endParaRPr lang="ro-RO" dirty="0"/>
          </a:p>
        </p:txBody>
      </p:sp>
    </p:spTree>
    <p:extLst>
      <p:ext uri="{BB962C8B-B14F-4D97-AF65-F5344CB8AC3E}">
        <p14:creationId xmlns:p14="http://schemas.microsoft.com/office/powerpoint/2010/main" val="9918955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548680"/>
            <a:ext cx="7200800" cy="5078313"/>
          </a:xfrm>
          <a:prstGeom prst="rect">
            <a:avLst/>
          </a:prstGeom>
          <a:noFill/>
        </p:spPr>
        <p:txBody>
          <a:bodyPr wrap="square" rtlCol="0">
            <a:spAutoFit/>
          </a:bodyPr>
          <a:lstStyle/>
          <a:p>
            <a:r>
              <a:rPr lang="it-IT" b="1" dirty="0"/>
              <a:t>Alimentele scutite de obligaţia indicarii ingredientelor</a:t>
            </a:r>
            <a:endParaRPr lang="ro-RO" dirty="0"/>
          </a:p>
          <a:p>
            <a:r>
              <a:rPr lang="it-IT" b="1" dirty="0"/>
              <a:t> </a:t>
            </a:r>
            <a:endParaRPr lang="ro-RO" dirty="0"/>
          </a:p>
          <a:p>
            <a:r>
              <a:rPr lang="it-IT" dirty="0"/>
              <a:t>    1. Fructele şi legumele proaspete, inclusiv cartofii, care nu au făcut obiectul unei curatari, tăieri sau altor tratamente similare</a:t>
            </a:r>
            <a:endParaRPr lang="ro-RO" dirty="0"/>
          </a:p>
          <a:p>
            <a:r>
              <a:rPr lang="it-IT" dirty="0"/>
              <a:t>    </a:t>
            </a:r>
            <a:r>
              <a:rPr lang="pt-BR" dirty="0"/>
              <a:t>2. Apele carbogazoase în a căror denumire apare aceasta caracteristica</a:t>
            </a:r>
            <a:endParaRPr lang="ro-RO" dirty="0"/>
          </a:p>
          <a:p>
            <a:r>
              <a:rPr lang="pt-BR" dirty="0"/>
              <a:t>    3. Oţetul de fermentaţie care provine în mod exclusiv dintr-un singur produs de baza şi care nu a suferit adăugarea nici unui alt ingredient</a:t>
            </a:r>
            <a:endParaRPr lang="ro-RO" dirty="0"/>
          </a:p>
          <a:p>
            <a:r>
              <a:rPr lang="pt-BR" dirty="0"/>
              <a:t>    4. Branzeturi, untul, laptele şi smantana fermentată, în măsura în care nu au suferit decât adaugari de produse lactate, enzime şi culturi de microorganisme necesare fabricării sau de sare, în cazul branzeturilor, altele decât cea proaspăta sau topita</a:t>
            </a:r>
            <a:endParaRPr lang="ro-RO" dirty="0"/>
          </a:p>
          <a:p>
            <a:r>
              <a:rPr lang="pt-BR" dirty="0"/>
              <a:t>    </a:t>
            </a:r>
            <a:r>
              <a:rPr lang="it-IT" dirty="0"/>
              <a:t>5. Produsul constituit dintr-un singur ingredient, atunci când:</a:t>
            </a:r>
            <a:endParaRPr lang="ro-RO" dirty="0"/>
          </a:p>
          <a:p>
            <a:r>
              <a:rPr lang="it-IT" dirty="0"/>
              <a:t>    </a:t>
            </a:r>
            <a:r>
              <a:rPr lang="pt-BR" dirty="0"/>
              <a:t>a) denumirea comercială a acestuia este identică cu cea a ingredientului; sau</a:t>
            </a:r>
            <a:endParaRPr lang="ro-RO" dirty="0"/>
          </a:p>
          <a:p>
            <a:r>
              <a:rPr lang="pt-BR" dirty="0"/>
              <a:t>    b) denumirea comercială permite identificarea clara a naturii ingredientului.</a:t>
            </a:r>
            <a:endParaRPr lang="ro-RO" dirty="0"/>
          </a:p>
          <a:p>
            <a:r>
              <a:rPr lang="pt-BR" dirty="0"/>
              <a:t> </a:t>
            </a:r>
            <a:endParaRPr lang="ro-RO" dirty="0"/>
          </a:p>
          <a:p>
            <a:endParaRPr lang="ro-RO" dirty="0"/>
          </a:p>
        </p:txBody>
      </p:sp>
    </p:spTree>
    <p:extLst>
      <p:ext uri="{BB962C8B-B14F-4D97-AF65-F5344CB8AC3E}">
        <p14:creationId xmlns:p14="http://schemas.microsoft.com/office/powerpoint/2010/main" val="34587557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692696"/>
            <a:ext cx="7920880" cy="1200329"/>
          </a:xfrm>
          <a:prstGeom prst="rect">
            <a:avLst/>
          </a:prstGeom>
          <a:noFill/>
        </p:spPr>
        <p:txBody>
          <a:bodyPr wrap="square" rtlCol="0">
            <a:spAutoFit/>
          </a:bodyPr>
          <a:lstStyle/>
          <a:p>
            <a:r>
              <a:rPr lang="it-IT" b="1" dirty="0"/>
              <a:t>Ingredientele care trebuie sa fie înscrise cu denumirea</a:t>
            </a:r>
            <a:endParaRPr lang="ro-RO" dirty="0"/>
          </a:p>
          <a:p>
            <a:r>
              <a:rPr lang="pt-BR" b="1" dirty="0"/>
              <a:t>categoriei lor, urmată de numele specific sau de codul numeric C.E.</a:t>
            </a:r>
            <a:endParaRPr lang="ro-RO" dirty="0"/>
          </a:p>
          <a:p>
            <a:r>
              <a:rPr lang="pt-BR" dirty="0"/>
              <a:t> </a:t>
            </a:r>
            <a:endParaRPr lang="ro-RO" dirty="0"/>
          </a:p>
          <a:p>
            <a:endParaRPr lang="ro-RO" dirty="0"/>
          </a:p>
        </p:txBody>
      </p:sp>
      <p:graphicFrame>
        <p:nvGraphicFramePr>
          <p:cNvPr id="3" name="Table 2"/>
          <p:cNvGraphicFramePr>
            <a:graphicFrameLocks noGrp="1"/>
          </p:cNvGraphicFramePr>
          <p:nvPr/>
        </p:nvGraphicFramePr>
        <p:xfrm>
          <a:off x="1259632" y="1700808"/>
          <a:ext cx="6096000" cy="36576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pt-BR" dirty="0" smtClean="0"/>
                        <a:t> </a:t>
                      </a:r>
                      <a:r>
                        <a:rPr lang="fr-FR" dirty="0" smtClean="0"/>
                        <a:t>1. Colorant</a:t>
                      </a:r>
                      <a:endParaRPr lang="ro-RO" dirty="0" smtClean="0"/>
                    </a:p>
                    <a:p>
                      <a:r>
                        <a:rPr lang="fr-FR" dirty="0" smtClean="0"/>
                        <a:t>    2. Conservant</a:t>
                      </a:r>
                      <a:endParaRPr lang="ro-RO" dirty="0" smtClean="0"/>
                    </a:p>
                    <a:p>
                      <a:r>
                        <a:rPr lang="fr-FR" dirty="0" smtClean="0"/>
                        <a:t>    3. </a:t>
                      </a:r>
                      <a:r>
                        <a:rPr lang="fr-FR" dirty="0" err="1" smtClean="0"/>
                        <a:t>Antioxidant</a:t>
                      </a:r>
                      <a:endParaRPr lang="ro-RO" dirty="0" smtClean="0"/>
                    </a:p>
                    <a:p>
                      <a:r>
                        <a:rPr lang="fr-FR" dirty="0" smtClean="0"/>
                        <a:t>    4. </a:t>
                      </a:r>
                      <a:r>
                        <a:rPr lang="fr-FR" dirty="0" err="1" smtClean="0"/>
                        <a:t>Emulsificator</a:t>
                      </a:r>
                      <a:endParaRPr lang="ro-RO" dirty="0" smtClean="0"/>
                    </a:p>
                    <a:p>
                      <a:r>
                        <a:rPr lang="fr-FR" dirty="0" smtClean="0"/>
                        <a:t>    5. Agent de </a:t>
                      </a:r>
                      <a:r>
                        <a:rPr lang="fr-FR" dirty="0" err="1" smtClean="0"/>
                        <a:t>ingrosare</a:t>
                      </a:r>
                      <a:endParaRPr lang="ro-RO" dirty="0" smtClean="0"/>
                    </a:p>
                    <a:p>
                      <a:r>
                        <a:rPr lang="fr-FR" dirty="0" smtClean="0"/>
                        <a:t>    6. </a:t>
                      </a:r>
                      <a:r>
                        <a:rPr lang="fr-FR" dirty="0" err="1" smtClean="0"/>
                        <a:t>Gelifiant</a:t>
                      </a:r>
                      <a:endParaRPr lang="ro-RO" dirty="0" smtClean="0"/>
                    </a:p>
                    <a:p>
                      <a:r>
                        <a:rPr lang="fr-FR" dirty="0" smtClean="0"/>
                        <a:t>    </a:t>
                      </a:r>
                      <a:r>
                        <a:rPr lang="pt-BR" dirty="0" smtClean="0"/>
                        <a:t>7. Stabilizator</a:t>
                      </a:r>
                      <a:endParaRPr lang="ro-RO" dirty="0" smtClean="0"/>
                    </a:p>
                    <a:p>
                      <a:r>
                        <a:rPr lang="pt-BR" dirty="0" smtClean="0"/>
                        <a:t>    8. Potentiator de aroma</a:t>
                      </a:r>
                      <a:endParaRPr lang="ro-RO" dirty="0" smtClean="0"/>
                    </a:p>
                    <a:p>
                      <a:r>
                        <a:rPr lang="pt-BR" dirty="0" smtClean="0"/>
                        <a:t>    9. Corector de aciditate</a:t>
                      </a:r>
                      <a:endParaRPr lang="ro-RO" dirty="0" smtClean="0"/>
                    </a:p>
                    <a:p>
                      <a:r>
                        <a:rPr lang="pt-BR" dirty="0" smtClean="0"/>
                        <a:t>    10. Acidifiant</a:t>
                      </a:r>
                      <a:endParaRPr lang="ro-RO" dirty="0" smtClean="0"/>
                    </a:p>
                    <a:p>
                      <a:r>
                        <a:rPr lang="pt-BR" dirty="0" smtClean="0"/>
                        <a:t>    11. Antiaglomerant</a:t>
                      </a:r>
                      <a:endParaRPr lang="ro-RO" dirty="0" smtClean="0"/>
                    </a:p>
                    <a:p>
                      <a:r>
                        <a:rPr lang="pt-BR" dirty="0" smtClean="0"/>
                        <a:t>    12. Amidon modificat*)</a:t>
                      </a:r>
                      <a:endParaRPr lang="ro-RO" dirty="0" smtClean="0"/>
                    </a:p>
                    <a:p>
                      <a:r>
                        <a:rPr lang="pt-BR" dirty="0" smtClean="0"/>
                        <a:t>    13. Indulcitor</a:t>
                      </a:r>
                      <a:endParaRPr lang="ro-RO" dirty="0"/>
                    </a:p>
                  </a:txBody>
                  <a:tcPr/>
                </a:tc>
                <a:tc>
                  <a:txBody>
                    <a:bodyPr/>
                    <a:lstStyle/>
                    <a:p>
                      <a:r>
                        <a:rPr lang="pt-BR" dirty="0" smtClean="0"/>
                        <a:t> 14. Agent de afanare</a:t>
                      </a:r>
                      <a:endParaRPr lang="ro-RO" dirty="0" smtClean="0"/>
                    </a:p>
                    <a:p>
                      <a:r>
                        <a:rPr lang="pt-BR" dirty="0" smtClean="0"/>
                        <a:t>    15. Antispumant</a:t>
                      </a:r>
                      <a:endParaRPr lang="ro-RO" dirty="0" smtClean="0"/>
                    </a:p>
                    <a:p>
                      <a:r>
                        <a:rPr lang="pt-BR" dirty="0" smtClean="0"/>
                        <a:t>    16. Agent de glazurare</a:t>
                      </a:r>
                      <a:endParaRPr lang="ro-RO" dirty="0" smtClean="0"/>
                    </a:p>
                    <a:p>
                      <a:r>
                        <a:rPr lang="pt-BR" dirty="0" smtClean="0"/>
                        <a:t>    17. Saruri de topire**)</a:t>
                      </a:r>
                      <a:endParaRPr lang="ro-RO" dirty="0" smtClean="0"/>
                    </a:p>
                    <a:p>
                      <a:r>
                        <a:rPr lang="pt-BR" dirty="0" smtClean="0"/>
                        <a:t>    18. Ameliorator (de făina)</a:t>
                      </a:r>
                      <a:endParaRPr lang="ro-RO" dirty="0" smtClean="0"/>
                    </a:p>
                    <a:p>
                      <a:r>
                        <a:rPr lang="pt-BR" dirty="0" smtClean="0"/>
                        <a:t>    19. Agent de intarire</a:t>
                      </a:r>
                      <a:endParaRPr lang="ro-RO" dirty="0" smtClean="0"/>
                    </a:p>
                    <a:p>
                      <a:r>
                        <a:rPr lang="pt-BR" dirty="0" smtClean="0"/>
                        <a:t>    </a:t>
                      </a:r>
                      <a:r>
                        <a:rPr lang="fr-FR" dirty="0" smtClean="0"/>
                        <a:t>20. Agent de </a:t>
                      </a:r>
                      <a:r>
                        <a:rPr lang="fr-FR" dirty="0" err="1" smtClean="0"/>
                        <a:t>umezire</a:t>
                      </a:r>
                      <a:endParaRPr lang="ro-RO" dirty="0" smtClean="0"/>
                    </a:p>
                    <a:p>
                      <a:r>
                        <a:rPr lang="fr-FR" dirty="0" smtClean="0"/>
                        <a:t>    21. Agent de </a:t>
                      </a:r>
                      <a:r>
                        <a:rPr lang="fr-FR" dirty="0" err="1" smtClean="0"/>
                        <a:t>încărcare</a:t>
                      </a:r>
                      <a:endParaRPr lang="ro-RO" dirty="0" smtClean="0"/>
                    </a:p>
                    <a:p>
                      <a:r>
                        <a:rPr lang="fr-FR" dirty="0" smtClean="0"/>
                        <a:t>    22. Gaz de </a:t>
                      </a:r>
                      <a:r>
                        <a:rPr lang="fr-FR" dirty="0" err="1" smtClean="0"/>
                        <a:t>propulsare</a:t>
                      </a:r>
                      <a:endParaRPr lang="ro-RO"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7814299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620688"/>
            <a:ext cx="7344816" cy="5078313"/>
          </a:xfrm>
          <a:prstGeom prst="rect">
            <a:avLst/>
          </a:prstGeom>
          <a:noFill/>
        </p:spPr>
        <p:txBody>
          <a:bodyPr wrap="square" rtlCol="0">
            <a:spAutoFit/>
          </a:bodyPr>
          <a:lstStyle/>
          <a:p>
            <a:r>
              <a:rPr lang="fr-FR" b="1" dirty="0"/>
              <a:t>3.</a:t>
            </a:r>
            <a:r>
              <a:rPr lang="fr-FR" b="1" dirty="0" err="1"/>
              <a:t>Normele</a:t>
            </a:r>
            <a:r>
              <a:rPr lang="fr-FR" b="1" dirty="0"/>
              <a:t> </a:t>
            </a:r>
            <a:r>
              <a:rPr lang="fr-FR" b="1" dirty="0" err="1"/>
              <a:t>metodologice</a:t>
            </a:r>
            <a:endParaRPr lang="ro-RO" dirty="0"/>
          </a:p>
          <a:p>
            <a:r>
              <a:rPr lang="fr-FR" b="1" dirty="0" err="1"/>
              <a:t>privind</a:t>
            </a:r>
            <a:r>
              <a:rPr lang="fr-FR" b="1" dirty="0"/>
              <a:t> </a:t>
            </a:r>
            <a:r>
              <a:rPr lang="fr-FR" b="1" dirty="0" err="1"/>
              <a:t>etichetarea</a:t>
            </a:r>
            <a:r>
              <a:rPr lang="fr-FR" b="1" dirty="0"/>
              <a:t> </a:t>
            </a:r>
            <a:r>
              <a:rPr lang="fr-FR" b="1" dirty="0" err="1"/>
              <a:t>nutritionala</a:t>
            </a:r>
            <a:r>
              <a:rPr lang="fr-FR" b="1" dirty="0"/>
              <a:t> a </a:t>
            </a:r>
            <a:r>
              <a:rPr lang="fr-FR" b="1" dirty="0" err="1"/>
              <a:t>alimentelor</a:t>
            </a:r>
            <a:endParaRPr lang="ro-RO" dirty="0"/>
          </a:p>
          <a:p>
            <a:r>
              <a:rPr lang="fr-FR" b="1" dirty="0"/>
              <a:t> </a:t>
            </a:r>
            <a:endParaRPr lang="ro-RO" dirty="0"/>
          </a:p>
          <a:p>
            <a:r>
              <a:rPr lang="fr-FR" dirty="0" err="1"/>
              <a:t>Reglementează</a:t>
            </a:r>
            <a:r>
              <a:rPr lang="fr-FR" dirty="0"/>
              <a:t> </a:t>
            </a:r>
            <a:r>
              <a:rPr lang="fr-FR" dirty="0" err="1"/>
              <a:t>modul</a:t>
            </a:r>
            <a:r>
              <a:rPr lang="fr-FR" dirty="0"/>
              <a:t> de </a:t>
            </a:r>
            <a:r>
              <a:rPr lang="fr-FR" dirty="0" err="1"/>
              <a:t>etichetare</a:t>
            </a:r>
            <a:r>
              <a:rPr lang="fr-FR" dirty="0"/>
              <a:t> </a:t>
            </a:r>
            <a:r>
              <a:rPr lang="fr-FR" dirty="0" err="1"/>
              <a:t>nutritionala</a:t>
            </a:r>
            <a:r>
              <a:rPr lang="fr-FR" dirty="0"/>
              <a:t> </a:t>
            </a:r>
            <a:r>
              <a:rPr lang="fr-FR" dirty="0" err="1"/>
              <a:t>atât</a:t>
            </a:r>
            <a:r>
              <a:rPr lang="fr-FR" dirty="0"/>
              <a:t> a </a:t>
            </a:r>
            <a:r>
              <a:rPr lang="fr-FR" dirty="0" err="1"/>
              <a:t>alimentelor</a:t>
            </a:r>
            <a:r>
              <a:rPr lang="fr-FR" dirty="0"/>
              <a:t> </a:t>
            </a:r>
            <a:r>
              <a:rPr lang="fr-FR" dirty="0" err="1"/>
              <a:t>livrate</a:t>
            </a:r>
            <a:r>
              <a:rPr lang="fr-FR" dirty="0"/>
              <a:t> ca </a:t>
            </a:r>
            <a:r>
              <a:rPr lang="fr-FR" dirty="0" err="1"/>
              <a:t>atare</a:t>
            </a:r>
            <a:r>
              <a:rPr lang="fr-FR" dirty="0"/>
              <a:t> </a:t>
            </a:r>
            <a:r>
              <a:rPr lang="fr-FR" dirty="0" err="1"/>
              <a:t>consumatorului</a:t>
            </a:r>
            <a:r>
              <a:rPr lang="fr-FR" dirty="0"/>
              <a:t> final, cat </a:t>
            </a:r>
            <a:r>
              <a:rPr lang="fr-FR" dirty="0" err="1"/>
              <a:t>şi</a:t>
            </a:r>
            <a:r>
              <a:rPr lang="fr-FR" dirty="0"/>
              <a:t> a </a:t>
            </a:r>
            <a:r>
              <a:rPr lang="fr-FR" dirty="0" err="1"/>
              <a:t>celor</a:t>
            </a:r>
            <a:r>
              <a:rPr lang="fr-FR" dirty="0"/>
              <a:t> </a:t>
            </a:r>
            <a:r>
              <a:rPr lang="fr-FR" dirty="0" err="1"/>
              <a:t>destinate</a:t>
            </a:r>
            <a:r>
              <a:rPr lang="fr-FR" dirty="0"/>
              <a:t> </a:t>
            </a:r>
            <a:r>
              <a:rPr lang="fr-FR" dirty="0" err="1"/>
              <a:t>aprovizionarii</a:t>
            </a:r>
            <a:r>
              <a:rPr lang="fr-FR" dirty="0"/>
              <a:t> </a:t>
            </a:r>
            <a:r>
              <a:rPr lang="fr-FR" dirty="0" err="1"/>
              <a:t>restaurantelor</a:t>
            </a:r>
            <a:r>
              <a:rPr lang="fr-FR" dirty="0"/>
              <a:t>, </a:t>
            </a:r>
            <a:r>
              <a:rPr lang="fr-FR" dirty="0" err="1"/>
              <a:t>spitalelor</a:t>
            </a:r>
            <a:r>
              <a:rPr lang="fr-FR" dirty="0"/>
              <a:t>, </a:t>
            </a:r>
            <a:r>
              <a:rPr lang="fr-FR" dirty="0" err="1"/>
              <a:t>cantinelor</a:t>
            </a:r>
            <a:r>
              <a:rPr lang="fr-FR" dirty="0"/>
              <a:t> </a:t>
            </a:r>
            <a:r>
              <a:rPr lang="fr-FR" dirty="0" err="1"/>
              <a:t>şi</a:t>
            </a:r>
            <a:r>
              <a:rPr lang="fr-FR" dirty="0"/>
              <a:t> </a:t>
            </a:r>
            <a:r>
              <a:rPr lang="fr-FR" dirty="0" err="1"/>
              <a:t>altor</a:t>
            </a:r>
            <a:r>
              <a:rPr lang="fr-FR" dirty="0"/>
              <a:t> </a:t>
            </a:r>
            <a:r>
              <a:rPr lang="fr-FR" dirty="0" err="1"/>
              <a:t>agenţi</a:t>
            </a:r>
            <a:r>
              <a:rPr lang="fr-FR" dirty="0"/>
              <a:t> </a:t>
            </a:r>
            <a:r>
              <a:rPr lang="fr-FR" dirty="0" err="1"/>
              <a:t>economici</a:t>
            </a:r>
            <a:r>
              <a:rPr lang="fr-FR" dirty="0"/>
              <a:t> care </a:t>
            </a:r>
            <a:r>
              <a:rPr lang="fr-FR" dirty="0" err="1"/>
              <a:t>prepara</a:t>
            </a:r>
            <a:r>
              <a:rPr lang="fr-FR" dirty="0"/>
              <a:t> </a:t>
            </a:r>
            <a:r>
              <a:rPr lang="fr-FR" dirty="0" err="1"/>
              <a:t>şi</a:t>
            </a:r>
            <a:r>
              <a:rPr lang="fr-FR" dirty="0"/>
              <a:t> </a:t>
            </a:r>
            <a:r>
              <a:rPr lang="fr-FR" dirty="0" err="1"/>
              <a:t>furnizează</a:t>
            </a:r>
            <a:r>
              <a:rPr lang="fr-FR" dirty="0"/>
              <a:t> </a:t>
            </a:r>
            <a:r>
              <a:rPr lang="fr-FR" dirty="0" err="1"/>
              <a:t>hrana</a:t>
            </a:r>
            <a:r>
              <a:rPr lang="fr-FR" dirty="0"/>
              <a:t> </a:t>
            </a:r>
            <a:r>
              <a:rPr lang="fr-FR" dirty="0" err="1"/>
              <a:t>pentru</a:t>
            </a:r>
            <a:r>
              <a:rPr lang="fr-FR" dirty="0"/>
              <a:t> </a:t>
            </a:r>
            <a:r>
              <a:rPr lang="fr-FR" dirty="0" err="1"/>
              <a:t>populaţie</a:t>
            </a:r>
            <a:r>
              <a:rPr lang="fr-FR" dirty="0" smtClean="0"/>
              <a:t>.</a:t>
            </a:r>
          </a:p>
          <a:p>
            <a:endParaRPr lang="ro-RO" dirty="0"/>
          </a:p>
          <a:p>
            <a:r>
              <a:rPr lang="it-IT" dirty="0"/>
              <a:t>Prevederile prezentelor norme metodologice </a:t>
            </a:r>
            <a:r>
              <a:rPr lang="it-IT" b="1" dirty="0"/>
              <a:t>nu</a:t>
            </a:r>
            <a:r>
              <a:rPr lang="it-IT" dirty="0"/>
              <a:t> se aplica următoarelor produse</a:t>
            </a:r>
            <a:r>
              <a:rPr lang="it-IT" dirty="0" smtClean="0"/>
              <a:t>:</a:t>
            </a:r>
          </a:p>
          <a:p>
            <a:endParaRPr lang="ro-RO" dirty="0"/>
          </a:p>
          <a:p>
            <a:r>
              <a:rPr lang="it-IT" dirty="0"/>
              <a:t>    a) ape minerale naturale sau alte ape destinate consumului uman</a:t>
            </a:r>
            <a:r>
              <a:rPr lang="it-IT" dirty="0" smtClean="0"/>
              <a:t>;</a:t>
            </a:r>
          </a:p>
          <a:p>
            <a:endParaRPr lang="ro-RO" dirty="0"/>
          </a:p>
          <a:p>
            <a:r>
              <a:rPr lang="it-IT" dirty="0"/>
              <a:t>    b) integratori dietetici/suplimente alimentare</a:t>
            </a:r>
            <a:r>
              <a:rPr lang="it-IT" dirty="0" smtClean="0"/>
              <a:t>.</a:t>
            </a:r>
          </a:p>
          <a:p>
            <a:endParaRPr lang="ro-RO" dirty="0"/>
          </a:p>
          <a:p>
            <a:r>
              <a:rPr lang="it-IT" dirty="0"/>
              <a:t>Prezentele norme metodologice nu exclud aplicarea reglementărilor privind etichetarea alimentelor destinate utilizarilor nutritionale speciale.</a:t>
            </a:r>
            <a:endParaRPr lang="ro-RO" dirty="0"/>
          </a:p>
          <a:p>
            <a:endParaRPr lang="ro-RO" dirty="0"/>
          </a:p>
        </p:txBody>
      </p:sp>
    </p:spTree>
    <p:extLst>
      <p:ext uri="{BB962C8B-B14F-4D97-AF65-F5344CB8AC3E}">
        <p14:creationId xmlns:p14="http://schemas.microsoft.com/office/powerpoint/2010/main" val="37086741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692696"/>
            <a:ext cx="7488832" cy="4247317"/>
          </a:xfrm>
          <a:prstGeom prst="rect">
            <a:avLst/>
          </a:prstGeom>
          <a:noFill/>
        </p:spPr>
        <p:txBody>
          <a:bodyPr wrap="square" rtlCol="0">
            <a:spAutoFit/>
          </a:bodyPr>
          <a:lstStyle/>
          <a:p>
            <a:r>
              <a:rPr lang="ro-RO" b="1" dirty="0"/>
              <a:t> </a:t>
            </a:r>
            <a:r>
              <a:rPr lang="pt-BR" b="1" dirty="0"/>
              <a:t>Proteine </a:t>
            </a:r>
            <a:r>
              <a:rPr lang="pt-BR" dirty="0"/>
              <a:t>- conţinutul de proteina calculat cu formula: proteina = azot total Kjeldahl x 6,25;</a:t>
            </a:r>
            <a:endParaRPr lang="ro-RO" dirty="0"/>
          </a:p>
          <a:p>
            <a:r>
              <a:rPr lang="it-IT" dirty="0"/>
              <a:t>    	</a:t>
            </a:r>
            <a:r>
              <a:rPr lang="it-IT" b="1" dirty="0"/>
              <a:t>Glucide</a:t>
            </a:r>
            <a:r>
              <a:rPr lang="it-IT" dirty="0"/>
              <a:t> - toate glucidele metabolizate de organismul uman şi care includ polioli;</a:t>
            </a:r>
            <a:endParaRPr lang="ro-RO" dirty="0"/>
          </a:p>
          <a:p>
            <a:r>
              <a:rPr lang="it-IT" b="1" dirty="0"/>
              <a:t>Zaharuri </a:t>
            </a:r>
            <a:r>
              <a:rPr lang="it-IT" dirty="0"/>
              <a:t>- toate monozaharidele şi dizaharidele prezente în alimente, excluzând poliolii;</a:t>
            </a:r>
            <a:endParaRPr lang="ro-RO" dirty="0"/>
          </a:p>
          <a:p>
            <a:r>
              <a:rPr lang="it-IT" b="1" dirty="0"/>
              <a:t>Lipide</a:t>
            </a:r>
            <a:r>
              <a:rPr lang="it-IT" dirty="0"/>
              <a:t> - lipidele totale, inclusiv fosfolipidele;</a:t>
            </a:r>
            <a:endParaRPr lang="ro-RO" dirty="0"/>
          </a:p>
          <a:p>
            <a:r>
              <a:rPr lang="it-IT" b="1" dirty="0"/>
              <a:t>Acizi grasi saturati</a:t>
            </a:r>
            <a:r>
              <a:rPr lang="it-IT" dirty="0"/>
              <a:t> - acizii grasi fără dubla legatura;</a:t>
            </a:r>
            <a:endParaRPr lang="ro-RO" dirty="0"/>
          </a:p>
          <a:p>
            <a:r>
              <a:rPr lang="it-IT" b="1" dirty="0"/>
              <a:t>Acizi grasi mononesaturati</a:t>
            </a:r>
            <a:r>
              <a:rPr lang="it-IT" dirty="0"/>
              <a:t> - acizii grasi cu o dubla legatura în poziţie cis;</a:t>
            </a:r>
            <a:endParaRPr lang="ro-RO" dirty="0"/>
          </a:p>
          <a:p>
            <a:r>
              <a:rPr lang="it-IT" b="1" dirty="0"/>
              <a:t>Acizi grasi polinesaturati</a:t>
            </a:r>
            <a:r>
              <a:rPr lang="it-IT" dirty="0"/>
              <a:t> - acizii grasi cu duble legături întrerupte în poziţie cis, cismetilenice;</a:t>
            </a:r>
            <a:endParaRPr lang="ro-RO" dirty="0"/>
          </a:p>
          <a:p>
            <a:r>
              <a:rPr lang="it-IT" b="1" dirty="0"/>
              <a:t>Valoare medie</a:t>
            </a:r>
            <a:r>
              <a:rPr lang="it-IT" dirty="0"/>
              <a:t> - valoarea care reprezintă cel mai bine cantitatea de substanţe nutritive pe care o conţine un aliment dat, fata de variatiile acestora în funcţie de sezon, obiceiuri de consum şi alţi factori care pot induce modificări ale valorii efective</a:t>
            </a:r>
            <a:endParaRPr lang="ro-RO" dirty="0"/>
          </a:p>
        </p:txBody>
      </p:sp>
    </p:spTree>
    <p:extLst>
      <p:ext uri="{BB962C8B-B14F-4D97-AF65-F5344CB8AC3E}">
        <p14:creationId xmlns:p14="http://schemas.microsoft.com/office/powerpoint/2010/main" val="3485390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7664" y="1124744"/>
            <a:ext cx="6408712" cy="3139321"/>
          </a:xfrm>
          <a:prstGeom prst="rect">
            <a:avLst/>
          </a:prstGeom>
          <a:noFill/>
        </p:spPr>
        <p:txBody>
          <a:bodyPr wrap="square" rtlCol="0">
            <a:spAutoFit/>
          </a:bodyPr>
          <a:lstStyle/>
          <a:p>
            <a:pPr lvl="0"/>
            <a:r>
              <a:rPr lang="en-US" b="1" dirty="0" err="1"/>
              <a:t>Parlamentul</a:t>
            </a:r>
            <a:r>
              <a:rPr lang="en-US" dirty="0"/>
              <a:t> </a:t>
            </a:r>
            <a:endParaRPr lang="ro-RO" dirty="0"/>
          </a:p>
          <a:p>
            <a:pPr lvl="1"/>
            <a:r>
              <a:rPr lang="en-US" dirty="0" err="1"/>
              <a:t>Parlamentul</a:t>
            </a:r>
            <a:r>
              <a:rPr lang="en-US" dirty="0"/>
              <a:t> </a:t>
            </a:r>
            <a:r>
              <a:rPr lang="en-US" dirty="0" err="1"/>
              <a:t>este</a:t>
            </a:r>
            <a:r>
              <a:rPr lang="en-US" dirty="0"/>
              <a:t> </a:t>
            </a:r>
            <a:r>
              <a:rPr lang="en-US" dirty="0" err="1"/>
              <a:t>organul</a:t>
            </a:r>
            <a:r>
              <a:rPr lang="en-US" dirty="0"/>
              <a:t> </a:t>
            </a:r>
            <a:r>
              <a:rPr lang="en-US" dirty="0" err="1"/>
              <a:t>reprezentativ</a:t>
            </a:r>
            <a:r>
              <a:rPr lang="en-US" dirty="0"/>
              <a:t> </a:t>
            </a:r>
            <a:r>
              <a:rPr lang="en-US" dirty="0" err="1"/>
              <a:t>suprem</a:t>
            </a:r>
            <a:r>
              <a:rPr lang="en-US" dirty="0"/>
              <a:t> al </a:t>
            </a:r>
            <a:r>
              <a:rPr lang="en-US" dirty="0" err="1"/>
              <a:t>poporului</a:t>
            </a:r>
            <a:r>
              <a:rPr lang="en-US" dirty="0"/>
              <a:t> </a:t>
            </a:r>
            <a:r>
              <a:rPr lang="en-US" dirty="0" err="1"/>
              <a:t>român</a:t>
            </a:r>
            <a:r>
              <a:rPr lang="en-US" dirty="0"/>
              <a:t> </a:t>
            </a:r>
            <a:r>
              <a:rPr lang="en-US" dirty="0" err="1"/>
              <a:t>şi</a:t>
            </a:r>
            <a:r>
              <a:rPr lang="en-US" dirty="0"/>
              <a:t> </a:t>
            </a:r>
            <a:r>
              <a:rPr lang="en-US" dirty="0" err="1"/>
              <a:t>unica</a:t>
            </a:r>
            <a:r>
              <a:rPr lang="en-US" dirty="0"/>
              <a:t> </a:t>
            </a:r>
            <a:r>
              <a:rPr lang="en-US" dirty="0" err="1"/>
              <a:t>autoritate</a:t>
            </a:r>
            <a:r>
              <a:rPr lang="en-US" dirty="0"/>
              <a:t> </a:t>
            </a:r>
            <a:r>
              <a:rPr lang="en-US" dirty="0" err="1"/>
              <a:t>legiuitoare</a:t>
            </a:r>
            <a:r>
              <a:rPr lang="en-US" dirty="0"/>
              <a:t> a </a:t>
            </a:r>
            <a:r>
              <a:rPr lang="en-US" dirty="0" err="1"/>
              <a:t>ţării</a:t>
            </a:r>
            <a:r>
              <a:rPr lang="en-US" dirty="0"/>
              <a:t>. </a:t>
            </a:r>
            <a:endParaRPr lang="ro-RO" dirty="0"/>
          </a:p>
          <a:p>
            <a:pPr lvl="1"/>
            <a:r>
              <a:rPr lang="en-US" dirty="0" err="1"/>
              <a:t>Parlamentul</a:t>
            </a:r>
            <a:r>
              <a:rPr lang="en-US" dirty="0"/>
              <a:t> </a:t>
            </a:r>
            <a:r>
              <a:rPr lang="en-US" dirty="0" err="1"/>
              <a:t>este</a:t>
            </a:r>
            <a:r>
              <a:rPr lang="en-US" dirty="0"/>
              <a:t> </a:t>
            </a:r>
            <a:r>
              <a:rPr lang="en-US" dirty="0" err="1"/>
              <a:t>alcătuit</a:t>
            </a:r>
            <a:r>
              <a:rPr lang="en-US" dirty="0"/>
              <a:t> din Camera </a:t>
            </a:r>
            <a:r>
              <a:rPr lang="en-US" dirty="0" err="1"/>
              <a:t>Deputaţilor</a:t>
            </a:r>
            <a:r>
              <a:rPr lang="en-US" dirty="0"/>
              <a:t> </a:t>
            </a:r>
            <a:r>
              <a:rPr lang="en-US" dirty="0" err="1"/>
              <a:t>şi</a:t>
            </a:r>
            <a:r>
              <a:rPr lang="en-US" dirty="0"/>
              <a:t> </a:t>
            </a:r>
            <a:r>
              <a:rPr lang="en-US" dirty="0" err="1"/>
              <a:t>Senat</a:t>
            </a:r>
            <a:r>
              <a:rPr lang="en-US" dirty="0"/>
              <a:t>. </a:t>
            </a:r>
            <a:endParaRPr lang="ro-RO" dirty="0"/>
          </a:p>
          <a:p>
            <a:pPr lvl="1"/>
            <a:r>
              <a:rPr lang="pt-BR" dirty="0"/>
              <a:t>Parlamentul adoptă</a:t>
            </a:r>
            <a:r>
              <a:rPr lang="ro-RO" dirty="0"/>
              <a:t> următoarele categorii de legi:</a:t>
            </a:r>
          </a:p>
          <a:p>
            <a:pPr lvl="0"/>
            <a:r>
              <a:rPr lang="en-US" dirty="0" err="1"/>
              <a:t>legi</a:t>
            </a:r>
            <a:r>
              <a:rPr lang="en-US" dirty="0"/>
              <a:t> </a:t>
            </a:r>
            <a:r>
              <a:rPr lang="en-US" dirty="0" err="1"/>
              <a:t>constituţionale</a:t>
            </a:r>
            <a:r>
              <a:rPr lang="en-US" dirty="0"/>
              <a:t>, </a:t>
            </a:r>
            <a:endParaRPr lang="ro-RO" dirty="0"/>
          </a:p>
          <a:p>
            <a:pPr lvl="0"/>
            <a:r>
              <a:rPr lang="en-US" dirty="0" err="1"/>
              <a:t>legi</a:t>
            </a:r>
            <a:r>
              <a:rPr lang="en-US" dirty="0"/>
              <a:t> </a:t>
            </a:r>
            <a:r>
              <a:rPr lang="en-US" dirty="0" err="1"/>
              <a:t>organice</a:t>
            </a:r>
            <a:r>
              <a:rPr lang="ro-RO" dirty="0"/>
              <a:t>,</a:t>
            </a:r>
          </a:p>
          <a:p>
            <a:pPr lvl="0"/>
            <a:r>
              <a:rPr lang="en-US" dirty="0" err="1"/>
              <a:t>legi</a:t>
            </a:r>
            <a:r>
              <a:rPr lang="en-US" dirty="0"/>
              <a:t> </a:t>
            </a:r>
            <a:r>
              <a:rPr lang="en-US" dirty="0" err="1"/>
              <a:t>ordinare</a:t>
            </a:r>
            <a:r>
              <a:rPr lang="ro-RO" dirty="0"/>
              <a:t>,</a:t>
            </a:r>
          </a:p>
          <a:p>
            <a:pPr lvl="0"/>
            <a:r>
              <a:rPr lang="ro-RO" dirty="0"/>
              <a:t>hotărâri ale Guvernului,</a:t>
            </a:r>
          </a:p>
          <a:p>
            <a:pPr lvl="0"/>
            <a:r>
              <a:rPr lang="ro-RO" dirty="0"/>
              <a:t>ordonanţe de urgenţă ale guvernului.</a:t>
            </a:r>
          </a:p>
          <a:p>
            <a:endParaRPr lang="ro-R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908720"/>
            <a:ext cx="6336704" cy="3970318"/>
          </a:xfrm>
          <a:prstGeom prst="rect">
            <a:avLst/>
          </a:prstGeom>
          <a:noFill/>
        </p:spPr>
        <p:txBody>
          <a:bodyPr wrap="square" rtlCol="0">
            <a:spAutoFit/>
          </a:bodyPr>
          <a:lstStyle/>
          <a:p>
            <a:pPr lvl="0" algn="ctr"/>
            <a:r>
              <a:rPr lang="ro-RO" b="1" dirty="0"/>
              <a:t>Guvernul </a:t>
            </a:r>
            <a:endParaRPr lang="ro-RO" dirty="0"/>
          </a:p>
          <a:p>
            <a:pPr lvl="0"/>
            <a:endParaRPr lang="en-GB" dirty="0" smtClean="0"/>
          </a:p>
          <a:p>
            <a:pPr lvl="0"/>
            <a:r>
              <a:rPr lang="ro-RO" dirty="0" smtClean="0"/>
              <a:t>Guvernul</a:t>
            </a:r>
            <a:r>
              <a:rPr lang="en-GB" dirty="0" smtClean="0"/>
              <a:t> </a:t>
            </a:r>
            <a:r>
              <a:rPr lang="ro-RO" dirty="0" smtClean="0"/>
              <a:t>asigură </a:t>
            </a:r>
            <a:r>
              <a:rPr lang="ro-RO" dirty="0"/>
              <a:t>realizarea politicii interne şi externe a ţării şi exercită conducerea generală a administraţiei publice</a:t>
            </a:r>
            <a:r>
              <a:rPr lang="ro-RO" dirty="0" smtClean="0"/>
              <a:t>.</a:t>
            </a:r>
            <a:endParaRPr lang="en-GB" dirty="0" smtClean="0"/>
          </a:p>
          <a:p>
            <a:pPr lvl="0"/>
            <a:endParaRPr lang="ro-RO" dirty="0"/>
          </a:p>
          <a:p>
            <a:pPr lvl="0"/>
            <a:r>
              <a:rPr lang="it-IT" dirty="0"/>
              <a:t>În îndeplinirea atribuţiilor sale, Guvernul cooperează cu organismele sociale interesate</a:t>
            </a:r>
            <a:r>
              <a:rPr lang="it-IT" dirty="0" smtClean="0"/>
              <a:t>.</a:t>
            </a:r>
          </a:p>
          <a:p>
            <a:pPr lvl="0"/>
            <a:endParaRPr lang="ro-RO" dirty="0"/>
          </a:p>
          <a:p>
            <a:pPr lvl="0"/>
            <a:r>
              <a:rPr lang="ro-RO" dirty="0"/>
              <a:t>Guvernul este alcătuit </a:t>
            </a:r>
            <a:r>
              <a:rPr lang="ro-RO" dirty="0" smtClean="0"/>
              <a:t>din</a:t>
            </a:r>
            <a:r>
              <a:rPr lang="en-GB" dirty="0" smtClean="0"/>
              <a:t>:</a:t>
            </a:r>
          </a:p>
          <a:p>
            <a:pPr lvl="0"/>
            <a:endParaRPr lang="en-GB" dirty="0" smtClean="0"/>
          </a:p>
          <a:p>
            <a:pPr lvl="0"/>
            <a:r>
              <a:rPr lang="ro-RO" dirty="0" smtClean="0"/>
              <a:t> </a:t>
            </a:r>
            <a:r>
              <a:rPr lang="ro-RO" dirty="0"/>
              <a:t>prim-ministru, miniştri şi alţi membri stabiliţi prin lege organică. </a:t>
            </a:r>
          </a:p>
          <a:p>
            <a:pPr lvl="0"/>
            <a:endParaRPr lang="pt-BR" dirty="0" smtClean="0"/>
          </a:p>
          <a:p>
            <a:pPr lvl="0"/>
            <a:r>
              <a:rPr lang="pt-BR" dirty="0" smtClean="0"/>
              <a:t>Guvernul </a:t>
            </a:r>
            <a:r>
              <a:rPr lang="pt-BR" dirty="0"/>
              <a:t>adoptă</a:t>
            </a:r>
            <a:r>
              <a:rPr lang="pt-BR" dirty="0" smtClean="0"/>
              <a:t>:  hotărâri şi ordonanţe</a:t>
            </a:r>
            <a:r>
              <a:rPr lang="pt-BR" dirty="0"/>
              <a:t>. </a:t>
            </a:r>
            <a:endParaRPr lang="ro-RO" dirty="0"/>
          </a:p>
          <a:p>
            <a:endParaRPr lang="ro-R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836712"/>
            <a:ext cx="6768752" cy="3139321"/>
          </a:xfrm>
          <a:prstGeom prst="rect">
            <a:avLst/>
          </a:prstGeom>
          <a:noFill/>
        </p:spPr>
        <p:txBody>
          <a:bodyPr wrap="square" rtlCol="0">
            <a:spAutoFit/>
          </a:bodyPr>
          <a:lstStyle/>
          <a:p>
            <a:pPr lvl="0" algn="ctr"/>
            <a:r>
              <a:rPr lang="ro-RO" b="1" dirty="0"/>
              <a:t>Administraţia </a:t>
            </a:r>
            <a:r>
              <a:rPr lang="ro-RO" b="1" dirty="0" smtClean="0"/>
              <a:t>publică</a:t>
            </a:r>
            <a:endParaRPr lang="en-GB" b="1" dirty="0" smtClean="0"/>
          </a:p>
          <a:p>
            <a:pPr lvl="0" algn="ctr"/>
            <a:endParaRPr lang="ro-RO" dirty="0"/>
          </a:p>
          <a:p>
            <a:r>
              <a:rPr lang="en-US" dirty="0"/>
              <a:t> </a:t>
            </a:r>
            <a:endParaRPr lang="ro-RO" dirty="0"/>
          </a:p>
          <a:p>
            <a:r>
              <a:rPr lang="pt-BR" b="1" dirty="0"/>
              <a:t>Administraţia publică centrală de specialitate</a:t>
            </a:r>
            <a:r>
              <a:rPr lang="ro-RO" b="1" dirty="0"/>
              <a:t> este reprezentată de:</a:t>
            </a:r>
            <a:endParaRPr lang="ro-RO" dirty="0"/>
          </a:p>
          <a:p>
            <a:pPr lvl="0"/>
            <a:r>
              <a:rPr lang="ro-RO" dirty="0"/>
              <a:t>m</a:t>
            </a:r>
            <a:r>
              <a:rPr lang="it-IT" dirty="0"/>
              <a:t>inistere </a:t>
            </a:r>
            <a:r>
              <a:rPr lang="ro-RO" dirty="0"/>
              <a:t>care </a:t>
            </a:r>
            <a:r>
              <a:rPr lang="it-IT" dirty="0"/>
              <a:t>se organizează numai în subordinea Guvernului</a:t>
            </a:r>
            <a:r>
              <a:rPr lang="ro-RO" dirty="0"/>
              <a:t>;</a:t>
            </a:r>
          </a:p>
          <a:p>
            <a:pPr lvl="0"/>
            <a:r>
              <a:rPr lang="it-IT" dirty="0" smtClean="0"/>
              <a:t> </a:t>
            </a:r>
            <a:endParaRPr lang="ro-RO" dirty="0"/>
          </a:p>
          <a:p>
            <a:r>
              <a:rPr lang="it-IT" dirty="0"/>
              <a:t> </a:t>
            </a:r>
            <a:endParaRPr lang="ro-RO" dirty="0"/>
          </a:p>
          <a:p>
            <a:r>
              <a:rPr lang="en-US" b="1" dirty="0" err="1"/>
              <a:t>Administraţia</a:t>
            </a:r>
            <a:r>
              <a:rPr lang="en-US" b="1" dirty="0"/>
              <a:t> </a:t>
            </a:r>
            <a:r>
              <a:rPr lang="en-US" b="1" dirty="0" err="1"/>
              <a:t>publică</a:t>
            </a:r>
            <a:r>
              <a:rPr lang="en-US" b="1" dirty="0"/>
              <a:t> </a:t>
            </a:r>
            <a:r>
              <a:rPr lang="en-US" b="1" dirty="0" err="1"/>
              <a:t>locală</a:t>
            </a:r>
            <a:r>
              <a:rPr lang="ro-RO" b="1" dirty="0"/>
              <a:t>:</a:t>
            </a:r>
            <a:endParaRPr lang="ro-RO" dirty="0"/>
          </a:p>
          <a:p>
            <a:pPr lvl="0"/>
            <a:r>
              <a:rPr lang="ro-RO" dirty="0"/>
              <a:t>autonomia locală în comune şi în oraşe este realizată de consilii locale alese şi primari aleşi, în condiţiile legii;</a:t>
            </a:r>
          </a:p>
          <a:p>
            <a:endParaRPr lang="ro-R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836712"/>
            <a:ext cx="6480720" cy="2308324"/>
          </a:xfrm>
          <a:prstGeom prst="rect">
            <a:avLst/>
          </a:prstGeom>
          <a:noFill/>
        </p:spPr>
        <p:txBody>
          <a:bodyPr wrap="square" rtlCol="0">
            <a:spAutoFit/>
          </a:bodyPr>
          <a:lstStyle/>
          <a:p>
            <a:pPr lvl="0"/>
            <a:r>
              <a:rPr lang="pt-BR" b="1" dirty="0"/>
              <a:t>Principiile procesului de elaborare a actelor </a:t>
            </a:r>
            <a:r>
              <a:rPr lang="pt-BR" b="1" dirty="0" smtClean="0"/>
              <a:t>normative</a:t>
            </a:r>
          </a:p>
          <a:p>
            <a:pPr lvl="0"/>
            <a:endParaRPr lang="ro-RO" dirty="0"/>
          </a:p>
          <a:p>
            <a:pPr lvl="1"/>
            <a:r>
              <a:rPr lang="ro-RO" dirty="0" smtClean="0"/>
              <a:t>principiul </a:t>
            </a:r>
            <a:r>
              <a:rPr lang="ro-RO" dirty="0"/>
              <a:t>f</a:t>
            </a:r>
            <a:r>
              <a:rPr lang="en-US" dirty="0" err="1"/>
              <a:t>undament</a:t>
            </a:r>
            <a:r>
              <a:rPr lang="ro-RO" dirty="0"/>
              <a:t>ă</a:t>
            </a:r>
            <a:r>
              <a:rPr lang="en-US" dirty="0"/>
              <a:t>r</a:t>
            </a:r>
            <a:r>
              <a:rPr lang="ro-RO" dirty="0"/>
              <a:t>ii ş</a:t>
            </a:r>
            <a:r>
              <a:rPr lang="en-US" dirty="0" err="1"/>
              <a:t>tiin</a:t>
            </a:r>
            <a:r>
              <a:rPr lang="ro-RO" dirty="0"/>
              <a:t>ţ</a:t>
            </a:r>
            <a:r>
              <a:rPr lang="en-US" dirty="0" err="1"/>
              <a:t>ifi</a:t>
            </a:r>
            <a:r>
              <a:rPr lang="ro-RO" dirty="0"/>
              <a:t>ce</a:t>
            </a:r>
            <a:r>
              <a:rPr lang="ro-RO" dirty="0" smtClean="0"/>
              <a:t>;</a:t>
            </a:r>
            <a:endParaRPr lang="en-GB" dirty="0" smtClean="0"/>
          </a:p>
          <a:p>
            <a:pPr lvl="1"/>
            <a:endParaRPr lang="ro-RO" dirty="0"/>
          </a:p>
          <a:p>
            <a:pPr lvl="1"/>
            <a:r>
              <a:rPr lang="ro-RO" dirty="0"/>
              <a:t>principiul r</a:t>
            </a:r>
            <a:r>
              <a:rPr lang="pt-BR" dirty="0"/>
              <a:t>espect</a:t>
            </a:r>
            <a:r>
              <a:rPr lang="ro-RO" dirty="0"/>
              <a:t>ării</a:t>
            </a:r>
            <a:r>
              <a:rPr lang="pt-BR" dirty="0"/>
              <a:t> unit</a:t>
            </a:r>
            <a:r>
              <a:rPr lang="ro-RO" dirty="0"/>
              <a:t>ăţ</a:t>
            </a:r>
            <a:r>
              <a:rPr lang="pt-BR" dirty="0"/>
              <a:t>ii de sistem a dreptului</a:t>
            </a:r>
            <a:r>
              <a:rPr lang="ro-RO" dirty="0" smtClean="0"/>
              <a:t>;</a:t>
            </a:r>
            <a:endParaRPr lang="en-GB" dirty="0" smtClean="0"/>
          </a:p>
          <a:p>
            <a:pPr lvl="1"/>
            <a:endParaRPr lang="ro-RO" dirty="0"/>
          </a:p>
          <a:p>
            <a:pPr lvl="1"/>
            <a:r>
              <a:rPr lang="ro-RO" dirty="0"/>
              <a:t>p</a:t>
            </a:r>
            <a:r>
              <a:rPr lang="en-US" dirty="0" err="1"/>
              <a:t>rincipiul</a:t>
            </a:r>
            <a:r>
              <a:rPr lang="en-US" dirty="0"/>
              <a:t> </a:t>
            </a:r>
            <a:r>
              <a:rPr lang="en-US" dirty="0" err="1"/>
              <a:t>accesibilit</a:t>
            </a:r>
            <a:r>
              <a:rPr lang="ro-RO" dirty="0"/>
              <a:t>ăţ</a:t>
            </a:r>
            <a:r>
              <a:rPr lang="en-US" dirty="0"/>
              <a:t>ii </a:t>
            </a:r>
            <a:r>
              <a:rPr lang="en-US" dirty="0" err="1"/>
              <a:t>actelor</a:t>
            </a:r>
            <a:r>
              <a:rPr lang="en-US" dirty="0"/>
              <a:t> normative</a:t>
            </a:r>
            <a:r>
              <a:rPr lang="ro-RO" dirty="0"/>
              <a:t>.</a:t>
            </a:r>
          </a:p>
          <a:p>
            <a:endParaRPr lang="ro-RO"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3757</Words>
  <Application>Microsoft Office PowerPoint</Application>
  <PresentationFormat>On-screen Show (4:3)</PresentationFormat>
  <Paragraphs>557</Paragraphs>
  <Slides>54</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54</vt:i4>
      </vt:variant>
    </vt:vector>
  </HeadingPairs>
  <TitlesOfParts>
    <vt:vector size="5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Simona</dc:creator>
  <cp:lastModifiedBy>Simona Popa</cp:lastModifiedBy>
  <cp:revision>15</cp:revision>
  <dcterms:created xsi:type="dcterms:W3CDTF">2017-10-08T13:03:58Z</dcterms:created>
  <dcterms:modified xsi:type="dcterms:W3CDTF">2019-11-05T14:42:05Z</dcterms:modified>
</cp:coreProperties>
</file>